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321" r:id="rId2"/>
    <p:sldId id="322" r:id="rId3"/>
    <p:sldId id="298" r:id="rId4"/>
    <p:sldId id="319" r:id="rId5"/>
    <p:sldId id="301" r:id="rId6"/>
    <p:sldId id="302" r:id="rId7"/>
    <p:sldId id="303" r:id="rId8"/>
    <p:sldId id="305" r:id="rId9"/>
    <p:sldId id="308" r:id="rId10"/>
    <p:sldId id="309" r:id="rId11"/>
    <p:sldId id="296" r:id="rId12"/>
    <p:sldId id="306" r:id="rId13"/>
    <p:sldId id="310" r:id="rId14"/>
    <p:sldId id="311" r:id="rId15"/>
    <p:sldId id="307" r:id="rId16"/>
    <p:sldId id="315" r:id="rId17"/>
    <p:sldId id="316" r:id="rId18"/>
    <p:sldId id="323" r:id="rId19"/>
    <p:sldId id="330" r:id="rId20"/>
    <p:sldId id="329" r:id="rId21"/>
    <p:sldId id="32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67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921E6C-BD1C-E44F-AEE5-54CA6B2FF945}" v="1" dt="2023-05-09T20:05:41.4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6484"/>
  </p:normalViewPr>
  <p:slideViewPr>
    <p:cSldViewPr snapToGrid="0">
      <p:cViewPr>
        <p:scale>
          <a:sx n="111" d="100"/>
          <a:sy n="111" d="100"/>
        </p:scale>
        <p:origin x="824" y="704"/>
      </p:cViewPr>
      <p:guideLst/>
    </p:cSldViewPr>
  </p:slideViewPr>
  <p:notesTextViewPr>
    <p:cViewPr>
      <p:scale>
        <a:sx n="1" d="1"/>
        <a:sy n="1" d="1"/>
      </p:scale>
      <p:origin x="0" y="0"/>
    </p:cViewPr>
  </p:notesTextViewPr>
  <p:notesViewPr>
    <p:cSldViewPr snapToGrid="0">
      <p:cViewPr varScale="1">
        <p:scale>
          <a:sx n="101" d="100"/>
          <a:sy n="101" d="100"/>
        </p:scale>
        <p:origin x="382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37DC22-9ABC-AC41-91F7-CF0B8AAC7AC2}" type="datetimeFigureOut">
              <a:rPr lang="en-US" smtClean="0"/>
              <a:t>5/9/23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93A29-998E-6F4F-9521-29A575049C04}" type="slidenum">
              <a:rPr lang="en-US" smtClean="0"/>
              <a:t>‹#›</a:t>
            </a:fld>
            <a:endParaRPr lang="en-US"/>
          </a:p>
        </p:txBody>
      </p:sp>
    </p:spTree>
    <p:extLst>
      <p:ext uri="{BB962C8B-B14F-4D97-AF65-F5344CB8AC3E}">
        <p14:creationId xmlns:p14="http://schemas.microsoft.com/office/powerpoint/2010/main" val="3917767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this graph, blue bars falling above the line indicate instances when a century showed more similarity than the average, and orange bars falling below the lines indicate less similarity.  For those looking for easy conclusions, the data is not fully obliging.  We see, in general, when Type and Inscription Similarity go up, First Name Similarity tends to go down and vice versa.</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me, this is really surprising.  Intuitively, one would expect all of these similarity measures to agree.  Seal Type, First Name, and Inscription Verbiage all seem to be valid markers for overall cultural conformity or diversity.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Honestly, my first instinct was to question the relative validity of each dimension.  Perhaps one is somehow better than the others in reflecting the overall culture?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However, in thinking through this puzzle, I now realize I started my project with a basic misunderstanding of the nature of culture.  I began with the implicit assumption that a culture could be characterized as more or less relatively overall conformist.  To my chagrin, I now understand that this assumption is actually just an example of the logical fallacy of reification.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Instead, I would suggest that culture is in fact an abstraction, something that emerges from the interactions of its individual members.  Even more, when we look at these individuals, I propose that it is intrinsic to human nature that while people want to fit in, they also paradoxically seek to stand out.  Considered together, these propositions make it inevitable, that, in any culture, we would </a:t>
            </a:r>
            <a:r>
              <a:rPr lang="en-US" sz="1800" u="sng" kern="100" dirty="0">
                <a:effectLst/>
                <a:latin typeface="Calibri" panose="020F0502020204030204" pitchFamily="34" charset="0"/>
                <a:ea typeface="Calibri" panose="020F0502020204030204" pitchFamily="34" charset="0"/>
                <a:cs typeface="Times New Roman" panose="02020603050405020304" pitchFamily="18" charset="0"/>
              </a:rPr>
              <a:t>simultaneously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find both relatively higher conformity and relatively higher diversity across different dimensions.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is exactly what this project has found and what this slide shows.  Here it is staring at our faces.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 now realize that, because of its very nature, one cannot characterize any culture as being more overall conformist or diverse.  Because I wasn’t expecting this conclusion, this is an insight I particularly value.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 top of being unexpected, this realization also serves as a reminder that when we investigate history using a computational lens, we can get new types of insights and questions other approaches might not readily afford.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 hope you all have gotten out of this talk is not only a shared appreciation of this insight into the nature of culture but also an appreciation of the value of using a computational lens to explore some of the rich things we can learn from Byzantine seals. [SLIDE]</a:t>
            </a:r>
          </a:p>
          <a:p>
            <a:endParaRPr lang="en-US" dirty="0"/>
          </a:p>
        </p:txBody>
      </p:sp>
      <p:sp>
        <p:nvSpPr>
          <p:cNvPr id="4" name="Slide Number Placeholder 3"/>
          <p:cNvSpPr>
            <a:spLocks noGrp="1"/>
          </p:cNvSpPr>
          <p:nvPr>
            <p:ph type="sldNum" sz="quarter" idx="5"/>
          </p:nvPr>
        </p:nvSpPr>
        <p:spPr/>
        <p:txBody>
          <a:bodyPr/>
          <a:lstStyle/>
          <a:p>
            <a:fld id="{32893A29-998E-6F4F-9521-29A575049C04}" type="slidenum">
              <a:rPr lang="en-US" smtClean="0"/>
              <a:t>17</a:t>
            </a:fld>
            <a:endParaRPr lang="en-US"/>
          </a:p>
        </p:txBody>
      </p:sp>
    </p:spTree>
    <p:extLst>
      <p:ext uri="{BB962C8B-B14F-4D97-AF65-F5344CB8AC3E}">
        <p14:creationId xmlns:p14="http://schemas.microsoft.com/office/powerpoint/2010/main" val="1039692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70CD-D106-C087-4875-2E9FFDB387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4F8765-3C89-0740-B9D4-7C914D88B452}"/>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301FF7-F584-59AB-0532-7ABB22A1E52C}"/>
              </a:ext>
            </a:extLst>
          </p:cNvPr>
          <p:cNvSpPr>
            <a:spLocks noGrp="1"/>
          </p:cNvSpPr>
          <p:nvPr>
            <p:ph type="dt" sz="half" idx="10"/>
          </p:nvPr>
        </p:nvSpPr>
        <p:spPr/>
        <p:txBody>
          <a:bodyPr/>
          <a:lstStyle/>
          <a:p>
            <a:fld id="{DB9513D6-31EC-844C-9783-06F5EC56768C}" type="datetimeFigureOut">
              <a:rPr lang="en-US" smtClean="0"/>
              <a:t>5/1/23</a:t>
            </a:fld>
            <a:endParaRPr lang="en-US"/>
          </a:p>
        </p:txBody>
      </p:sp>
      <p:sp>
        <p:nvSpPr>
          <p:cNvPr id="5" name="Footer Placeholder 4">
            <a:extLst>
              <a:ext uri="{FF2B5EF4-FFF2-40B4-BE49-F238E27FC236}">
                <a16:creationId xmlns:a16="http://schemas.microsoft.com/office/drawing/2014/main" id="{4B5AEFCD-18AE-046F-DD0C-BFC243665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3F321-4F26-66F9-1A78-9D7EB5B14711}"/>
              </a:ext>
            </a:extLst>
          </p:cNvPr>
          <p:cNvSpPr>
            <a:spLocks noGrp="1"/>
          </p:cNvSpPr>
          <p:nvPr>
            <p:ph type="sldNum" sz="quarter" idx="12"/>
          </p:nvPr>
        </p:nvSpPr>
        <p:spPr/>
        <p:txBody>
          <a:bodyPr/>
          <a:lstStyle/>
          <a:p>
            <a:fld id="{83D998B2-A449-7D47-9E05-5815BD54C938}" type="slidenum">
              <a:rPr lang="en-US" smtClean="0"/>
              <a:t>‹#›</a:t>
            </a:fld>
            <a:endParaRPr lang="en-US"/>
          </a:p>
        </p:txBody>
      </p:sp>
    </p:spTree>
    <p:extLst>
      <p:ext uri="{BB962C8B-B14F-4D97-AF65-F5344CB8AC3E}">
        <p14:creationId xmlns:p14="http://schemas.microsoft.com/office/powerpoint/2010/main" val="3613101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1D748-851B-6E7C-F29D-43FC19ABFC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01166B-7963-968A-3876-F1FE947DDE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438E0F-5B40-8A78-C688-8237989681FC}"/>
              </a:ext>
            </a:extLst>
          </p:cNvPr>
          <p:cNvSpPr>
            <a:spLocks noGrp="1"/>
          </p:cNvSpPr>
          <p:nvPr>
            <p:ph type="dt" sz="half" idx="10"/>
          </p:nvPr>
        </p:nvSpPr>
        <p:spPr/>
        <p:txBody>
          <a:bodyPr/>
          <a:lstStyle/>
          <a:p>
            <a:fld id="{DB9513D6-31EC-844C-9783-06F5EC56768C}" type="datetimeFigureOut">
              <a:rPr lang="en-US" smtClean="0"/>
              <a:t>5/1/23</a:t>
            </a:fld>
            <a:endParaRPr lang="en-US"/>
          </a:p>
        </p:txBody>
      </p:sp>
      <p:sp>
        <p:nvSpPr>
          <p:cNvPr id="5" name="Footer Placeholder 4">
            <a:extLst>
              <a:ext uri="{FF2B5EF4-FFF2-40B4-BE49-F238E27FC236}">
                <a16:creationId xmlns:a16="http://schemas.microsoft.com/office/drawing/2014/main" id="{050789C6-C4D5-9D21-FE37-DA506E7D0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0F966-A2AF-164B-7A47-3160191BE404}"/>
              </a:ext>
            </a:extLst>
          </p:cNvPr>
          <p:cNvSpPr>
            <a:spLocks noGrp="1"/>
          </p:cNvSpPr>
          <p:nvPr>
            <p:ph type="sldNum" sz="quarter" idx="12"/>
          </p:nvPr>
        </p:nvSpPr>
        <p:spPr/>
        <p:txBody>
          <a:bodyPr/>
          <a:lstStyle/>
          <a:p>
            <a:fld id="{83D998B2-A449-7D47-9E05-5815BD54C938}" type="slidenum">
              <a:rPr lang="en-US" smtClean="0"/>
              <a:t>‹#›</a:t>
            </a:fld>
            <a:endParaRPr lang="en-US"/>
          </a:p>
        </p:txBody>
      </p:sp>
    </p:spTree>
    <p:extLst>
      <p:ext uri="{BB962C8B-B14F-4D97-AF65-F5344CB8AC3E}">
        <p14:creationId xmlns:p14="http://schemas.microsoft.com/office/powerpoint/2010/main" val="2983426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AA82BF-CBA4-CC87-1421-11E12D6634DF}"/>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E622AD-2A31-DDA5-B67B-FC889EAA1840}"/>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E39CC-E440-CF9D-7E07-2DAE304D7B50}"/>
              </a:ext>
            </a:extLst>
          </p:cNvPr>
          <p:cNvSpPr>
            <a:spLocks noGrp="1"/>
          </p:cNvSpPr>
          <p:nvPr>
            <p:ph type="dt" sz="half" idx="10"/>
          </p:nvPr>
        </p:nvSpPr>
        <p:spPr/>
        <p:txBody>
          <a:bodyPr/>
          <a:lstStyle/>
          <a:p>
            <a:fld id="{DB9513D6-31EC-844C-9783-06F5EC56768C}" type="datetimeFigureOut">
              <a:rPr lang="en-US" smtClean="0"/>
              <a:t>5/1/23</a:t>
            </a:fld>
            <a:endParaRPr lang="en-US"/>
          </a:p>
        </p:txBody>
      </p:sp>
      <p:sp>
        <p:nvSpPr>
          <p:cNvPr id="5" name="Footer Placeholder 4">
            <a:extLst>
              <a:ext uri="{FF2B5EF4-FFF2-40B4-BE49-F238E27FC236}">
                <a16:creationId xmlns:a16="http://schemas.microsoft.com/office/drawing/2014/main" id="{BD1904C4-DC69-07D7-0F90-E5DDDED3D2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8DBA47-CA79-52B3-245E-2024EFD90B1D}"/>
              </a:ext>
            </a:extLst>
          </p:cNvPr>
          <p:cNvSpPr>
            <a:spLocks noGrp="1"/>
          </p:cNvSpPr>
          <p:nvPr>
            <p:ph type="sldNum" sz="quarter" idx="12"/>
          </p:nvPr>
        </p:nvSpPr>
        <p:spPr/>
        <p:txBody>
          <a:bodyPr/>
          <a:lstStyle/>
          <a:p>
            <a:fld id="{83D998B2-A449-7D47-9E05-5815BD54C938}" type="slidenum">
              <a:rPr lang="en-US" smtClean="0"/>
              <a:t>‹#›</a:t>
            </a:fld>
            <a:endParaRPr lang="en-US"/>
          </a:p>
        </p:txBody>
      </p:sp>
    </p:spTree>
    <p:extLst>
      <p:ext uri="{BB962C8B-B14F-4D97-AF65-F5344CB8AC3E}">
        <p14:creationId xmlns:p14="http://schemas.microsoft.com/office/powerpoint/2010/main" val="3303332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03EB2-4370-20B4-DCA9-50F4FBD956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65009F-C978-EA10-273A-9CC38D4974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10509A-CE15-C8FB-8A9D-30E954DDE5F8}"/>
              </a:ext>
            </a:extLst>
          </p:cNvPr>
          <p:cNvSpPr>
            <a:spLocks noGrp="1"/>
          </p:cNvSpPr>
          <p:nvPr>
            <p:ph type="dt" sz="half" idx="10"/>
          </p:nvPr>
        </p:nvSpPr>
        <p:spPr/>
        <p:txBody>
          <a:bodyPr/>
          <a:lstStyle/>
          <a:p>
            <a:fld id="{DB9513D6-31EC-844C-9783-06F5EC56768C}" type="datetimeFigureOut">
              <a:rPr lang="en-US" smtClean="0"/>
              <a:t>5/1/23</a:t>
            </a:fld>
            <a:endParaRPr lang="en-US"/>
          </a:p>
        </p:txBody>
      </p:sp>
      <p:sp>
        <p:nvSpPr>
          <p:cNvPr id="5" name="Footer Placeholder 4">
            <a:extLst>
              <a:ext uri="{FF2B5EF4-FFF2-40B4-BE49-F238E27FC236}">
                <a16:creationId xmlns:a16="http://schemas.microsoft.com/office/drawing/2014/main" id="{E7985841-908B-C8F7-987B-38D1E129E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C4AF80-39DB-D295-D09A-9913114E500B}"/>
              </a:ext>
            </a:extLst>
          </p:cNvPr>
          <p:cNvSpPr>
            <a:spLocks noGrp="1"/>
          </p:cNvSpPr>
          <p:nvPr>
            <p:ph type="sldNum" sz="quarter" idx="12"/>
          </p:nvPr>
        </p:nvSpPr>
        <p:spPr/>
        <p:txBody>
          <a:bodyPr/>
          <a:lstStyle/>
          <a:p>
            <a:fld id="{83D998B2-A449-7D47-9E05-5815BD54C938}" type="slidenum">
              <a:rPr lang="en-US" smtClean="0"/>
              <a:t>‹#›</a:t>
            </a:fld>
            <a:endParaRPr lang="en-US"/>
          </a:p>
        </p:txBody>
      </p:sp>
    </p:spTree>
    <p:extLst>
      <p:ext uri="{BB962C8B-B14F-4D97-AF65-F5344CB8AC3E}">
        <p14:creationId xmlns:p14="http://schemas.microsoft.com/office/powerpoint/2010/main" val="3473877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C0EC3-1275-4174-D8F3-E00D747A1CDB}"/>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78B912-EB2A-C9F8-FA8D-85521270C837}"/>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3FD18C-0B7F-F097-01F8-B51CD5B3ACF5}"/>
              </a:ext>
            </a:extLst>
          </p:cNvPr>
          <p:cNvSpPr>
            <a:spLocks noGrp="1"/>
          </p:cNvSpPr>
          <p:nvPr>
            <p:ph type="dt" sz="half" idx="10"/>
          </p:nvPr>
        </p:nvSpPr>
        <p:spPr/>
        <p:txBody>
          <a:bodyPr/>
          <a:lstStyle/>
          <a:p>
            <a:fld id="{DB9513D6-31EC-844C-9783-06F5EC56768C}" type="datetimeFigureOut">
              <a:rPr lang="en-US" smtClean="0"/>
              <a:t>5/1/23</a:t>
            </a:fld>
            <a:endParaRPr lang="en-US"/>
          </a:p>
        </p:txBody>
      </p:sp>
      <p:sp>
        <p:nvSpPr>
          <p:cNvPr id="5" name="Footer Placeholder 4">
            <a:extLst>
              <a:ext uri="{FF2B5EF4-FFF2-40B4-BE49-F238E27FC236}">
                <a16:creationId xmlns:a16="http://schemas.microsoft.com/office/drawing/2014/main" id="{3A20C1BB-DF1F-CAB6-4F16-EE1F79F08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38511-979B-4E2C-EE2F-1C801682CD43}"/>
              </a:ext>
            </a:extLst>
          </p:cNvPr>
          <p:cNvSpPr>
            <a:spLocks noGrp="1"/>
          </p:cNvSpPr>
          <p:nvPr>
            <p:ph type="sldNum" sz="quarter" idx="12"/>
          </p:nvPr>
        </p:nvSpPr>
        <p:spPr/>
        <p:txBody>
          <a:bodyPr/>
          <a:lstStyle/>
          <a:p>
            <a:fld id="{83D998B2-A449-7D47-9E05-5815BD54C938}" type="slidenum">
              <a:rPr lang="en-US" smtClean="0"/>
              <a:t>‹#›</a:t>
            </a:fld>
            <a:endParaRPr lang="en-US"/>
          </a:p>
        </p:txBody>
      </p:sp>
    </p:spTree>
    <p:extLst>
      <p:ext uri="{BB962C8B-B14F-4D97-AF65-F5344CB8AC3E}">
        <p14:creationId xmlns:p14="http://schemas.microsoft.com/office/powerpoint/2010/main" val="3636405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AEC7-B46B-3463-44F2-8D5BB3D82A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69B76-8132-70D2-4162-A7DB7D865E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6AF2F0-E130-7C0A-823A-BF4CB72B6D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6FF653-B9F6-3EE7-B3EB-698DF7D87108}"/>
              </a:ext>
            </a:extLst>
          </p:cNvPr>
          <p:cNvSpPr>
            <a:spLocks noGrp="1"/>
          </p:cNvSpPr>
          <p:nvPr>
            <p:ph type="dt" sz="half" idx="10"/>
          </p:nvPr>
        </p:nvSpPr>
        <p:spPr/>
        <p:txBody>
          <a:bodyPr/>
          <a:lstStyle/>
          <a:p>
            <a:fld id="{DB9513D6-31EC-844C-9783-06F5EC56768C}" type="datetimeFigureOut">
              <a:rPr lang="en-US" smtClean="0"/>
              <a:t>5/1/23</a:t>
            </a:fld>
            <a:endParaRPr lang="en-US"/>
          </a:p>
        </p:txBody>
      </p:sp>
      <p:sp>
        <p:nvSpPr>
          <p:cNvPr id="6" name="Footer Placeholder 5">
            <a:extLst>
              <a:ext uri="{FF2B5EF4-FFF2-40B4-BE49-F238E27FC236}">
                <a16:creationId xmlns:a16="http://schemas.microsoft.com/office/drawing/2014/main" id="{E1D66B1A-1583-E58E-D440-B8214F381A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B0AF98-4A82-D64B-A944-2395A4168670}"/>
              </a:ext>
            </a:extLst>
          </p:cNvPr>
          <p:cNvSpPr>
            <a:spLocks noGrp="1"/>
          </p:cNvSpPr>
          <p:nvPr>
            <p:ph type="sldNum" sz="quarter" idx="12"/>
          </p:nvPr>
        </p:nvSpPr>
        <p:spPr/>
        <p:txBody>
          <a:bodyPr/>
          <a:lstStyle/>
          <a:p>
            <a:fld id="{83D998B2-A449-7D47-9E05-5815BD54C938}" type="slidenum">
              <a:rPr lang="en-US" smtClean="0"/>
              <a:t>‹#›</a:t>
            </a:fld>
            <a:endParaRPr lang="en-US"/>
          </a:p>
        </p:txBody>
      </p:sp>
    </p:spTree>
    <p:extLst>
      <p:ext uri="{BB962C8B-B14F-4D97-AF65-F5344CB8AC3E}">
        <p14:creationId xmlns:p14="http://schemas.microsoft.com/office/powerpoint/2010/main" val="1250188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5DE99-C282-4A52-0C99-780D9C06DE3D}"/>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5D91D5-290F-38E5-730E-A28C5C6C74D1}"/>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18C70E-062D-6C0A-69E9-35629E30FDE9}"/>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DCC7AA-2886-F48E-1922-8BA9015F2BB6}"/>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5CEACF-B177-9C9E-32E4-10C5F5B6C9FA}"/>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0CCF10-6C2B-E752-D8D0-4703FDDD393A}"/>
              </a:ext>
            </a:extLst>
          </p:cNvPr>
          <p:cNvSpPr>
            <a:spLocks noGrp="1"/>
          </p:cNvSpPr>
          <p:nvPr>
            <p:ph type="dt" sz="half" idx="10"/>
          </p:nvPr>
        </p:nvSpPr>
        <p:spPr/>
        <p:txBody>
          <a:bodyPr/>
          <a:lstStyle/>
          <a:p>
            <a:fld id="{DB9513D6-31EC-844C-9783-06F5EC56768C}" type="datetimeFigureOut">
              <a:rPr lang="en-US" smtClean="0"/>
              <a:t>5/1/23</a:t>
            </a:fld>
            <a:endParaRPr lang="en-US"/>
          </a:p>
        </p:txBody>
      </p:sp>
      <p:sp>
        <p:nvSpPr>
          <p:cNvPr id="8" name="Footer Placeholder 7">
            <a:extLst>
              <a:ext uri="{FF2B5EF4-FFF2-40B4-BE49-F238E27FC236}">
                <a16:creationId xmlns:a16="http://schemas.microsoft.com/office/drawing/2014/main" id="{A8803B13-D0BF-4039-AC48-7E82B6F766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A5BEB5-2075-DA33-C963-FBC300B82C3C}"/>
              </a:ext>
            </a:extLst>
          </p:cNvPr>
          <p:cNvSpPr>
            <a:spLocks noGrp="1"/>
          </p:cNvSpPr>
          <p:nvPr>
            <p:ph type="sldNum" sz="quarter" idx="12"/>
          </p:nvPr>
        </p:nvSpPr>
        <p:spPr/>
        <p:txBody>
          <a:bodyPr/>
          <a:lstStyle/>
          <a:p>
            <a:fld id="{83D998B2-A449-7D47-9E05-5815BD54C938}" type="slidenum">
              <a:rPr lang="en-US" smtClean="0"/>
              <a:t>‹#›</a:t>
            </a:fld>
            <a:endParaRPr lang="en-US"/>
          </a:p>
        </p:txBody>
      </p:sp>
    </p:spTree>
    <p:extLst>
      <p:ext uri="{BB962C8B-B14F-4D97-AF65-F5344CB8AC3E}">
        <p14:creationId xmlns:p14="http://schemas.microsoft.com/office/powerpoint/2010/main" val="863395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B4FF-C856-417A-304B-4FA684690D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6270A-9DD0-FBD3-182E-B64023C86CB8}"/>
              </a:ext>
            </a:extLst>
          </p:cNvPr>
          <p:cNvSpPr>
            <a:spLocks noGrp="1"/>
          </p:cNvSpPr>
          <p:nvPr>
            <p:ph type="dt" sz="half" idx="10"/>
          </p:nvPr>
        </p:nvSpPr>
        <p:spPr/>
        <p:txBody>
          <a:bodyPr/>
          <a:lstStyle/>
          <a:p>
            <a:fld id="{DB9513D6-31EC-844C-9783-06F5EC56768C}" type="datetimeFigureOut">
              <a:rPr lang="en-US" smtClean="0"/>
              <a:t>5/1/23</a:t>
            </a:fld>
            <a:endParaRPr lang="en-US"/>
          </a:p>
        </p:txBody>
      </p:sp>
      <p:sp>
        <p:nvSpPr>
          <p:cNvPr id="4" name="Footer Placeholder 3">
            <a:extLst>
              <a:ext uri="{FF2B5EF4-FFF2-40B4-BE49-F238E27FC236}">
                <a16:creationId xmlns:a16="http://schemas.microsoft.com/office/drawing/2014/main" id="{1F297856-BAC7-5613-F34A-55B7B4736E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219500-3A93-A0AE-D6E1-2E24671D7643}"/>
              </a:ext>
            </a:extLst>
          </p:cNvPr>
          <p:cNvSpPr>
            <a:spLocks noGrp="1"/>
          </p:cNvSpPr>
          <p:nvPr>
            <p:ph type="sldNum" sz="quarter" idx="12"/>
          </p:nvPr>
        </p:nvSpPr>
        <p:spPr/>
        <p:txBody>
          <a:bodyPr/>
          <a:lstStyle/>
          <a:p>
            <a:fld id="{83D998B2-A449-7D47-9E05-5815BD54C938}" type="slidenum">
              <a:rPr lang="en-US" smtClean="0"/>
              <a:t>‹#›</a:t>
            </a:fld>
            <a:endParaRPr lang="en-US"/>
          </a:p>
        </p:txBody>
      </p:sp>
    </p:spTree>
    <p:extLst>
      <p:ext uri="{BB962C8B-B14F-4D97-AF65-F5344CB8AC3E}">
        <p14:creationId xmlns:p14="http://schemas.microsoft.com/office/powerpoint/2010/main" val="1131028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6E41E6-BD29-468D-AD33-FB1352FD7526}"/>
              </a:ext>
            </a:extLst>
          </p:cNvPr>
          <p:cNvSpPr>
            <a:spLocks noGrp="1"/>
          </p:cNvSpPr>
          <p:nvPr>
            <p:ph type="dt" sz="half" idx="10"/>
          </p:nvPr>
        </p:nvSpPr>
        <p:spPr/>
        <p:txBody>
          <a:bodyPr/>
          <a:lstStyle/>
          <a:p>
            <a:fld id="{DB9513D6-31EC-844C-9783-06F5EC56768C}" type="datetimeFigureOut">
              <a:rPr lang="en-US" smtClean="0"/>
              <a:t>5/1/23</a:t>
            </a:fld>
            <a:endParaRPr lang="en-US"/>
          </a:p>
        </p:txBody>
      </p:sp>
      <p:sp>
        <p:nvSpPr>
          <p:cNvPr id="3" name="Footer Placeholder 2">
            <a:extLst>
              <a:ext uri="{FF2B5EF4-FFF2-40B4-BE49-F238E27FC236}">
                <a16:creationId xmlns:a16="http://schemas.microsoft.com/office/drawing/2014/main" id="{2FAA59A8-4A35-E95E-2680-11E6E69AF6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26D5C7-E7AA-2096-0524-250B0F108AE0}"/>
              </a:ext>
            </a:extLst>
          </p:cNvPr>
          <p:cNvSpPr>
            <a:spLocks noGrp="1"/>
          </p:cNvSpPr>
          <p:nvPr>
            <p:ph type="sldNum" sz="quarter" idx="12"/>
          </p:nvPr>
        </p:nvSpPr>
        <p:spPr/>
        <p:txBody>
          <a:bodyPr/>
          <a:lstStyle/>
          <a:p>
            <a:fld id="{83D998B2-A449-7D47-9E05-5815BD54C938}" type="slidenum">
              <a:rPr lang="en-US" smtClean="0"/>
              <a:t>‹#›</a:t>
            </a:fld>
            <a:endParaRPr lang="en-US"/>
          </a:p>
        </p:txBody>
      </p:sp>
    </p:spTree>
    <p:extLst>
      <p:ext uri="{BB962C8B-B14F-4D97-AF65-F5344CB8AC3E}">
        <p14:creationId xmlns:p14="http://schemas.microsoft.com/office/powerpoint/2010/main" val="1762067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8F0BA-39F9-5292-FA4F-F0F52C340D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485013-DE6E-4A44-33FA-8408D49F11B2}"/>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709DB5-8A3F-A6CA-43AA-82A4645F01EA}"/>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4E416A-26CA-49E0-F2DC-C1DAC72F39CA}"/>
              </a:ext>
            </a:extLst>
          </p:cNvPr>
          <p:cNvSpPr>
            <a:spLocks noGrp="1"/>
          </p:cNvSpPr>
          <p:nvPr>
            <p:ph type="dt" sz="half" idx="10"/>
          </p:nvPr>
        </p:nvSpPr>
        <p:spPr/>
        <p:txBody>
          <a:bodyPr/>
          <a:lstStyle/>
          <a:p>
            <a:fld id="{DB9513D6-31EC-844C-9783-06F5EC56768C}" type="datetimeFigureOut">
              <a:rPr lang="en-US" smtClean="0"/>
              <a:t>5/1/23</a:t>
            </a:fld>
            <a:endParaRPr lang="en-US"/>
          </a:p>
        </p:txBody>
      </p:sp>
      <p:sp>
        <p:nvSpPr>
          <p:cNvPr id="6" name="Footer Placeholder 5">
            <a:extLst>
              <a:ext uri="{FF2B5EF4-FFF2-40B4-BE49-F238E27FC236}">
                <a16:creationId xmlns:a16="http://schemas.microsoft.com/office/drawing/2014/main" id="{396AA550-CF50-926A-33C7-FF4EC7BA3F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1352F2-6079-D7CE-D801-15152F36AF8B}"/>
              </a:ext>
            </a:extLst>
          </p:cNvPr>
          <p:cNvSpPr>
            <a:spLocks noGrp="1"/>
          </p:cNvSpPr>
          <p:nvPr>
            <p:ph type="sldNum" sz="quarter" idx="12"/>
          </p:nvPr>
        </p:nvSpPr>
        <p:spPr/>
        <p:txBody>
          <a:bodyPr/>
          <a:lstStyle/>
          <a:p>
            <a:fld id="{83D998B2-A449-7D47-9E05-5815BD54C938}" type="slidenum">
              <a:rPr lang="en-US" smtClean="0"/>
              <a:t>‹#›</a:t>
            </a:fld>
            <a:endParaRPr lang="en-US"/>
          </a:p>
        </p:txBody>
      </p:sp>
    </p:spTree>
    <p:extLst>
      <p:ext uri="{BB962C8B-B14F-4D97-AF65-F5344CB8AC3E}">
        <p14:creationId xmlns:p14="http://schemas.microsoft.com/office/powerpoint/2010/main" val="2637611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16AB3-2CA6-FA41-DDBE-5282EF7FA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712738-C7FB-AD2C-D633-413904F275FA}"/>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897F7A34-8A1D-F8D4-626F-FC615C07EBE6}"/>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10EDF-B150-5E61-286D-15EA67BA5742}"/>
              </a:ext>
            </a:extLst>
          </p:cNvPr>
          <p:cNvSpPr>
            <a:spLocks noGrp="1"/>
          </p:cNvSpPr>
          <p:nvPr>
            <p:ph type="dt" sz="half" idx="10"/>
          </p:nvPr>
        </p:nvSpPr>
        <p:spPr/>
        <p:txBody>
          <a:bodyPr/>
          <a:lstStyle/>
          <a:p>
            <a:fld id="{DB9513D6-31EC-844C-9783-06F5EC56768C}" type="datetimeFigureOut">
              <a:rPr lang="en-US" smtClean="0"/>
              <a:t>5/1/23</a:t>
            </a:fld>
            <a:endParaRPr lang="en-US"/>
          </a:p>
        </p:txBody>
      </p:sp>
      <p:sp>
        <p:nvSpPr>
          <p:cNvPr id="6" name="Footer Placeholder 5">
            <a:extLst>
              <a:ext uri="{FF2B5EF4-FFF2-40B4-BE49-F238E27FC236}">
                <a16:creationId xmlns:a16="http://schemas.microsoft.com/office/drawing/2014/main" id="{D850B3C9-50A0-C678-47FC-EBD5154DD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3C88D4-EA1B-857E-A519-EFF17990D6C8}"/>
              </a:ext>
            </a:extLst>
          </p:cNvPr>
          <p:cNvSpPr>
            <a:spLocks noGrp="1"/>
          </p:cNvSpPr>
          <p:nvPr>
            <p:ph type="sldNum" sz="quarter" idx="12"/>
          </p:nvPr>
        </p:nvSpPr>
        <p:spPr/>
        <p:txBody>
          <a:bodyPr/>
          <a:lstStyle/>
          <a:p>
            <a:fld id="{83D998B2-A449-7D47-9E05-5815BD54C938}" type="slidenum">
              <a:rPr lang="en-US" smtClean="0"/>
              <a:t>‹#›</a:t>
            </a:fld>
            <a:endParaRPr lang="en-US"/>
          </a:p>
        </p:txBody>
      </p:sp>
    </p:spTree>
    <p:extLst>
      <p:ext uri="{BB962C8B-B14F-4D97-AF65-F5344CB8AC3E}">
        <p14:creationId xmlns:p14="http://schemas.microsoft.com/office/powerpoint/2010/main" val="1172588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E10F64-1AB5-020D-1C88-C971CB4470F3}"/>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01C165-7312-C0AF-B158-220090B717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08B1C1-D1A9-0D1A-207F-5447A39D7B39}"/>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9513D6-31EC-844C-9783-06F5EC56768C}" type="datetimeFigureOut">
              <a:rPr lang="en-US" smtClean="0"/>
              <a:t>5/1/23</a:t>
            </a:fld>
            <a:endParaRPr lang="en-US"/>
          </a:p>
        </p:txBody>
      </p:sp>
      <p:sp>
        <p:nvSpPr>
          <p:cNvPr id="5" name="Footer Placeholder 4">
            <a:extLst>
              <a:ext uri="{FF2B5EF4-FFF2-40B4-BE49-F238E27FC236}">
                <a16:creationId xmlns:a16="http://schemas.microsoft.com/office/drawing/2014/main" id="{96D4D1B0-2935-3A49-DF31-E46EE40FB08A}"/>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F68E1A-00CD-078A-1C9A-5EEE35DAB6C1}"/>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998B2-A449-7D47-9E05-5815BD54C938}" type="slidenum">
              <a:rPr lang="en-US" smtClean="0"/>
              <a:t>‹#›</a:t>
            </a:fld>
            <a:endParaRPr lang="en-US"/>
          </a:p>
        </p:txBody>
      </p:sp>
    </p:spTree>
    <p:extLst>
      <p:ext uri="{BB962C8B-B14F-4D97-AF65-F5344CB8AC3E}">
        <p14:creationId xmlns:p14="http://schemas.microsoft.com/office/powerpoint/2010/main" val="953430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jpeg"/><Relationship Id="rId2" Type="http://schemas.openxmlformats.org/officeDocument/2006/relationships/image" Target="../media/image1.jpeg"/><Relationship Id="rId16"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MrPaulAlbert/saywhat"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icture containing coin&#10;&#10;Description automatically generated">
            <a:extLst>
              <a:ext uri="{FF2B5EF4-FFF2-40B4-BE49-F238E27FC236}">
                <a16:creationId xmlns:a16="http://schemas.microsoft.com/office/drawing/2014/main" id="{257D68A3-6F82-4E0E-0648-322F9106217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639811" y="2445418"/>
            <a:ext cx="1643865" cy="1643865"/>
          </a:xfrm>
          <a:prstGeom prst="rect">
            <a:avLst/>
          </a:prstGeom>
        </p:spPr>
      </p:pic>
      <p:pic>
        <p:nvPicPr>
          <p:cNvPr id="7" name="Picture 6">
            <a:extLst>
              <a:ext uri="{FF2B5EF4-FFF2-40B4-BE49-F238E27FC236}">
                <a16:creationId xmlns:a16="http://schemas.microsoft.com/office/drawing/2014/main" id="{59631BFF-5547-DE46-2264-5B1416842C5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16267" y="2445418"/>
            <a:ext cx="1643865" cy="1643865"/>
          </a:xfrm>
          <a:prstGeom prst="rect">
            <a:avLst/>
          </a:prstGeom>
        </p:spPr>
      </p:pic>
      <p:pic>
        <p:nvPicPr>
          <p:cNvPr id="9" name="Picture 8" descr="A picture containing text, coin, decorated&#10;&#10;Description automatically generated">
            <a:extLst>
              <a:ext uri="{FF2B5EF4-FFF2-40B4-BE49-F238E27FC236}">
                <a16:creationId xmlns:a16="http://schemas.microsoft.com/office/drawing/2014/main" id="{FD94CDBF-EF50-0A8D-CB25-E2AE2179001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392723" y="2373499"/>
            <a:ext cx="1643865" cy="1643865"/>
          </a:xfrm>
          <a:prstGeom prst="rect">
            <a:avLst/>
          </a:prstGeom>
        </p:spPr>
      </p:pic>
      <p:pic>
        <p:nvPicPr>
          <p:cNvPr id="11" name="Picture 10" descr="A gold coin with a person's face on it&#10;&#10;Description automatically generated with medium confidence">
            <a:extLst>
              <a:ext uri="{FF2B5EF4-FFF2-40B4-BE49-F238E27FC236}">
                <a16:creationId xmlns:a16="http://schemas.microsoft.com/office/drawing/2014/main" id="{1413A514-EF34-91CA-C1BA-7DF3F3BE2B0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85614" y="2262027"/>
            <a:ext cx="1643865" cy="1643865"/>
          </a:xfrm>
          <a:prstGeom prst="rect">
            <a:avLst/>
          </a:prstGeom>
        </p:spPr>
      </p:pic>
      <p:pic>
        <p:nvPicPr>
          <p:cNvPr id="13" name="Picture 12" descr="A close-up of a coin&#10;&#10;Description automatically generated with medium confidence">
            <a:extLst>
              <a:ext uri="{FF2B5EF4-FFF2-40B4-BE49-F238E27FC236}">
                <a16:creationId xmlns:a16="http://schemas.microsoft.com/office/drawing/2014/main" id="{BB257E60-926E-6B41-B9CA-20991FD5817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126133" y="345363"/>
            <a:ext cx="1643865" cy="1643865"/>
          </a:xfrm>
          <a:prstGeom prst="rect">
            <a:avLst/>
          </a:prstGeom>
        </p:spPr>
      </p:pic>
      <p:pic>
        <p:nvPicPr>
          <p:cNvPr id="15" name="Picture 14" descr="A coin with a person's face on it&#10;&#10;Description automatically generated with medium confidence">
            <a:extLst>
              <a:ext uri="{FF2B5EF4-FFF2-40B4-BE49-F238E27FC236}">
                <a16:creationId xmlns:a16="http://schemas.microsoft.com/office/drawing/2014/main" id="{8A0F3C8E-3D9D-5458-DD53-C1CCE7D0F05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259428" y="396449"/>
            <a:ext cx="1643865" cy="1643865"/>
          </a:xfrm>
          <a:prstGeom prst="rect">
            <a:avLst/>
          </a:prstGeom>
        </p:spPr>
      </p:pic>
      <p:pic>
        <p:nvPicPr>
          <p:cNvPr id="17" name="Picture 16" descr="A picture containing text, yellow&#10;&#10;Description automatically generated">
            <a:extLst>
              <a:ext uri="{FF2B5EF4-FFF2-40B4-BE49-F238E27FC236}">
                <a16:creationId xmlns:a16="http://schemas.microsoft.com/office/drawing/2014/main" id="{74F278CE-90F8-869B-CA09-104646727976}"/>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392723" y="345364"/>
            <a:ext cx="1643865" cy="1643865"/>
          </a:xfrm>
          <a:prstGeom prst="rect">
            <a:avLst/>
          </a:prstGeom>
        </p:spPr>
      </p:pic>
      <p:pic>
        <p:nvPicPr>
          <p:cNvPr id="19" name="Picture 18" descr="A picture containing text, mosaic, decorated&#10;&#10;Description automatically generated">
            <a:extLst>
              <a:ext uri="{FF2B5EF4-FFF2-40B4-BE49-F238E27FC236}">
                <a16:creationId xmlns:a16="http://schemas.microsoft.com/office/drawing/2014/main" id="{BDE91FF5-552B-AB44-BF12-BF0C12A2D4FC}"/>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26018" y="345364"/>
            <a:ext cx="1643865" cy="1643865"/>
          </a:xfrm>
          <a:prstGeom prst="rect">
            <a:avLst/>
          </a:prstGeom>
        </p:spPr>
      </p:pic>
      <p:pic>
        <p:nvPicPr>
          <p:cNvPr id="21" name="Picture 20" descr="A picture containing text, coin, decorated&#10;&#10;Description automatically generated">
            <a:extLst>
              <a:ext uri="{FF2B5EF4-FFF2-40B4-BE49-F238E27FC236}">
                <a16:creationId xmlns:a16="http://schemas.microsoft.com/office/drawing/2014/main" id="{0852AA1A-CAE7-13BC-8FC4-B1165A5E9C0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461743" y="4400637"/>
            <a:ext cx="1933539" cy="1933539"/>
          </a:xfrm>
          <a:prstGeom prst="rect">
            <a:avLst/>
          </a:prstGeom>
        </p:spPr>
      </p:pic>
      <p:pic>
        <p:nvPicPr>
          <p:cNvPr id="23" name="Picture 22" descr="A picture containing coin, trilobite, arthropod, black&#10;&#10;Description automatically generated">
            <a:extLst>
              <a:ext uri="{FF2B5EF4-FFF2-40B4-BE49-F238E27FC236}">
                <a16:creationId xmlns:a16="http://schemas.microsoft.com/office/drawing/2014/main" id="{5285FEF2-D3E0-B069-3C47-19206D8FEE92}"/>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014526" y="4400637"/>
            <a:ext cx="1933539" cy="1933539"/>
          </a:xfrm>
          <a:prstGeom prst="rect">
            <a:avLst/>
          </a:prstGeom>
        </p:spPr>
      </p:pic>
      <p:pic>
        <p:nvPicPr>
          <p:cNvPr id="25" name="Picture 24" descr="A picture containing coin, close&#10;&#10;Description automatically generated">
            <a:extLst>
              <a:ext uri="{FF2B5EF4-FFF2-40B4-BE49-F238E27FC236}">
                <a16:creationId xmlns:a16="http://schemas.microsoft.com/office/drawing/2014/main" id="{780906B2-B117-FE17-2D09-6A9217A5193D}"/>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2694801" y="4178690"/>
            <a:ext cx="1933539" cy="1933539"/>
          </a:xfrm>
          <a:prstGeom prst="rect">
            <a:avLst/>
          </a:prstGeom>
        </p:spPr>
      </p:pic>
      <p:pic>
        <p:nvPicPr>
          <p:cNvPr id="27" name="Picture 26" descr="A close-up of a planet&#10;&#10;Description automatically generated with low confidence">
            <a:extLst>
              <a:ext uri="{FF2B5EF4-FFF2-40B4-BE49-F238E27FC236}">
                <a16:creationId xmlns:a16="http://schemas.microsoft.com/office/drawing/2014/main" id="{A7542D48-7D4E-A9AC-D6B7-7DB90166BA1E}"/>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236344" y="4178690"/>
            <a:ext cx="1933539" cy="1933539"/>
          </a:xfrm>
          <a:prstGeom prst="rect">
            <a:avLst/>
          </a:prstGeom>
        </p:spPr>
      </p:pic>
      <p:pic>
        <p:nvPicPr>
          <p:cNvPr id="29" name="Picture 28" descr="A coin with a person's face on it&#10;&#10;Description automatically generated with low confidence">
            <a:extLst>
              <a:ext uri="{FF2B5EF4-FFF2-40B4-BE49-F238E27FC236}">
                <a16:creationId xmlns:a16="http://schemas.microsoft.com/office/drawing/2014/main" id="{4319C32B-0107-8B1E-1A88-66E9AC691D49}"/>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8539469" y="2414417"/>
            <a:ext cx="1933539" cy="1933539"/>
          </a:xfrm>
          <a:prstGeom prst="rect">
            <a:avLst/>
          </a:prstGeom>
        </p:spPr>
      </p:pic>
      <p:pic>
        <p:nvPicPr>
          <p:cNvPr id="31" name="Picture 30" descr="A picture containing coin, blue&#10;&#10;Description automatically generated">
            <a:extLst>
              <a:ext uri="{FF2B5EF4-FFF2-40B4-BE49-F238E27FC236}">
                <a16:creationId xmlns:a16="http://schemas.microsoft.com/office/drawing/2014/main" id="{EEDCA794-6392-BC0B-1C9E-13119AE9F39A}"/>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926004" y="200525"/>
            <a:ext cx="1933539" cy="1933539"/>
          </a:xfrm>
          <a:prstGeom prst="rect">
            <a:avLst/>
          </a:prstGeom>
        </p:spPr>
      </p:pic>
      <p:pic>
        <p:nvPicPr>
          <p:cNvPr id="32" name="Picture 31" descr="A picture containing spider, outdoor object, net, tiled&#10;&#10;Description automatically generated">
            <a:extLst>
              <a:ext uri="{FF2B5EF4-FFF2-40B4-BE49-F238E27FC236}">
                <a16:creationId xmlns:a16="http://schemas.microsoft.com/office/drawing/2014/main" id="{5CDEC5CE-763C-4B79-4E0B-A64B5F7B4F5B}"/>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0041982" y="306950"/>
            <a:ext cx="1994723" cy="1994723"/>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757004B1-087E-3BE7-8032-A05849E5C3A1}"/>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9908960" y="4400637"/>
            <a:ext cx="1994723" cy="1994723"/>
          </a:xfrm>
          <a:prstGeom prst="rect">
            <a:avLst/>
          </a:prstGeom>
        </p:spPr>
      </p:pic>
      <p:sp>
        <p:nvSpPr>
          <p:cNvPr id="34" name="TextBox 33">
            <a:extLst>
              <a:ext uri="{FF2B5EF4-FFF2-40B4-BE49-F238E27FC236}">
                <a16:creationId xmlns:a16="http://schemas.microsoft.com/office/drawing/2014/main" id="{F544ED0E-5F9A-3DE3-0BD8-CAF921032E05}"/>
              </a:ext>
            </a:extLst>
          </p:cNvPr>
          <p:cNvSpPr txBox="1"/>
          <p:nvPr/>
        </p:nvSpPr>
        <p:spPr>
          <a:xfrm>
            <a:off x="405114" y="6395360"/>
            <a:ext cx="4331635" cy="369332"/>
          </a:xfrm>
          <a:prstGeom prst="rect">
            <a:avLst/>
          </a:prstGeom>
          <a:noFill/>
        </p:spPr>
        <p:txBody>
          <a:bodyPr wrap="none" rtlCol="0">
            <a:spAutoFit/>
          </a:bodyPr>
          <a:lstStyle/>
          <a:p>
            <a:r>
              <a:rPr lang="en-US" dirty="0"/>
              <a:t>Dall-e created images using various prompts</a:t>
            </a:r>
          </a:p>
        </p:txBody>
      </p:sp>
    </p:spTree>
    <p:extLst>
      <p:ext uri="{BB962C8B-B14F-4D97-AF65-F5344CB8AC3E}">
        <p14:creationId xmlns:p14="http://schemas.microsoft.com/office/powerpoint/2010/main" val="4280948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B923E2-5DCE-D5B4-3B4B-F9ED2405E71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227725" y="228600"/>
            <a:ext cx="9624052" cy="6400800"/>
          </a:xfrm>
          <a:prstGeom prst="rect">
            <a:avLst/>
          </a:prstGeom>
        </p:spPr>
      </p:pic>
      <p:cxnSp>
        <p:nvCxnSpPr>
          <p:cNvPr id="5" name="Straight Connector 4">
            <a:extLst>
              <a:ext uri="{FF2B5EF4-FFF2-40B4-BE49-F238E27FC236}">
                <a16:creationId xmlns:a16="http://schemas.microsoft.com/office/drawing/2014/main" id="{9CB09DF6-F313-DDA7-AA8A-88C54B5CAD29}"/>
              </a:ext>
            </a:extLst>
          </p:cNvPr>
          <p:cNvCxnSpPr>
            <a:cxnSpLocks/>
          </p:cNvCxnSpPr>
          <p:nvPr/>
        </p:nvCxnSpPr>
        <p:spPr>
          <a:xfrm>
            <a:off x="3200400" y="1148080"/>
            <a:ext cx="264160" cy="56896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CF23A77F-D90F-BF84-61B0-071EA031D26A}"/>
              </a:ext>
            </a:extLst>
          </p:cNvPr>
          <p:cNvCxnSpPr>
            <a:cxnSpLocks/>
          </p:cNvCxnSpPr>
          <p:nvPr/>
        </p:nvCxnSpPr>
        <p:spPr>
          <a:xfrm flipV="1">
            <a:off x="3052482" y="1148080"/>
            <a:ext cx="412079" cy="56896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14" name="Straight Connector 13">
            <a:extLst>
              <a:ext uri="{FF2B5EF4-FFF2-40B4-BE49-F238E27FC236}">
                <a16:creationId xmlns:a16="http://schemas.microsoft.com/office/drawing/2014/main" id="{C77A3280-CCF9-5A18-2A2A-1766DB4B6F88}"/>
              </a:ext>
            </a:extLst>
          </p:cNvPr>
          <p:cNvCxnSpPr>
            <a:cxnSpLocks/>
          </p:cNvCxnSpPr>
          <p:nvPr/>
        </p:nvCxnSpPr>
        <p:spPr>
          <a:xfrm>
            <a:off x="2514600" y="2286001"/>
            <a:ext cx="949960" cy="139446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2FE2D01F-EB26-AD5B-E7BB-EC709A05A580}"/>
              </a:ext>
            </a:extLst>
          </p:cNvPr>
          <p:cNvCxnSpPr>
            <a:cxnSpLocks/>
          </p:cNvCxnSpPr>
          <p:nvPr/>
        </p:nvCxnSpPr>
        <p:spPr>
          <a:xfrm>
            <a:off x="2339789" y="3267635"/>
            <a:ext cx="1124772" cy="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FA26CCC6-6C65-1F13-3B50-B3325A9A2C6B}"/>
              </a:ext>
            </a:extLst>
          </p:cNvPr>
          <p:cNvCxnSpPr>
            <a:cxnSpLocks/>
          </p:cNvCxnSpPr>
          <p:nvPr/>
        </p:nvCxnSpPr>
        <p:spPr>
          <a:xfrm>
            <a:off x="2339789" y="3792073"/>
            <a:ext cx="1124772" cy="470647"/>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25" name="Straight Connector 24">
            <a:extLst>
              <a:ext uri="{FF2B5EF4-FFF2-40B4-BE49-F238E27FC236}">
                <a16:creationId xmlns:a16="http://schemas.microsoft.com/office/drawing/2014/main" id="{F04E06D1-93BE-C672-4941-6C4A47055B21}"/>
              </a:ext>
            </a:extLst>
          </p:cNvPr>
          <p:cNvCxnSpPr>
            <a:cxnSpLocks/>
          </p:cNvCxnSpPr>
          <p:nvPr/>
        </p:nvCxnSpPr>
        <p:spPr>
          <a:xfrm flipV="1">
            <a:off x="2218765" y="2729753"/>
            <a:ext cx="1245795" cy="205740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A6430D1E-0110-2A9F-3364-6A6ABEF1D4B3}"/>
              </a:ext>
            </a:extLst>
          </p:cNvPr>
          <p:cNvCxnSpPr>
            <a:cxnSpLocks/>
          </p:cNvCxnSpPr>
          <p:nvPr/>
        </p:nvCxnSpPr>
        <p:spPr>
          <a:xfrm>
            <a:off x="4289613" y="1148080"/>
            <a:ext cx="672353" cy="56896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33" name="Straight Connector 32">
            <a:extLst>
              <a:ext uri="{FF2B5EF4-FFF2-40B4-BE49-F238E27FC236}">
                <a16:creationId xmlns:a16="http://schemas.microsoft.com/office/drawing/2014/main" id="{6D7F61F4-522E-147B-313D-7B931AD03F71}"/>
              </a:ext>
            </a:extLst>
          </p:cNvPr>
          <p:cNvCxnSpPr>
            <a:cxnSpLocks/>
          </p:cNvCxnSpPr>
          <p:nvPr/>
        </p:nvCxnSpPr>
        <p:spPr>
          <a:xfrm>
            <a:off x="4087165" y="1717042"/>
            <a:ext cx="822960" cy="2075031"/>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5FBC4F32-07B6-88C1-F1F7-F7C6559586BE}"/>
              </a:ext>
            </a:extLst>
          </p:cNvPr>
          <p:cNvCxnSpPr>
            <a:cxnSpLocks/>
          </p:cNvCxnSpPr>
          <p:nvPr/>
        </p:nvCxnSpPr>
        <p:spPr>
          <a:xfrm>
            <a:off x="4019929" y="2230980"/>
            <a:ext cx="960120" cy="2103159"/>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39" name="Straight Connector 38">
            <a:extLst>
              <a:ext uri="{FF2B5EF4-FFF2-40B4-BE49-F238E27FC236}">
                <a16:creationId xmlns:a16="http://schemas.microsoft.com/office/drawing/2014/main" id="{2918AB53-F0D5-F72D-01AE-5D681F4A2029}"/>
              </a:ext>
            </a:extLst>
          </p:cNvPr>
          <p:cNvCxnSpPr>
            <a:cxnSpLocks/>
          </p:cNvCxnSpPr>
          <p:nvPr/>
        </p:nvCxnSpPr>
        <p:spPr>
          <a:xfrm flipV="1">
            <a:off x="3984811" y="1148080"/>
            <a:ext cx="932688" cy="1541779"/>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1E496D6E-4954-FB9C-2115-E6A9C93FCF7B}"/>
              </a:ext>
            </a:extLst>
          </p:cNvPr>
          <p:cNvCxnSpPr>
            <a:cxnSpLocks/>
          </p:cNvCxnSpPr>
          <p:nvPr/>
        </p:nvCxnSpPr>
        <p:spPr>
          <a:xfrm flipV="1">
            <a:off x="3931023" y="2178423"/>
            <a:ext cx="1030943" cy="1145092"/>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49" name="Straight Connector 48">
            <a:extLst>
              <a:ext uri="{FF2B5EF4-FFF2-40B4-BE49-F238E27FC236}">
                <a16:creationId xmlns:a16="http://schemas.microsoft.com/office/drawing/2014/main" id="{F65290AC-738A-813C-4239-8E52BF247C3D}"/>
              </a:ext>
            </a:extLst>
          </p:cNvPr>
          <p:cNvCxnSpPr>
            <a:cxnSpLocks/>
          </p:cNvCxnSpPr>
          <p:nvPr/>
        </p:nvCxnSpPr>
        <p:spPr>
          <a:xfrm flipV="1">
            <a:off x="3931023" y="3215939"/>
            <a:ext cx="1030943" cy="619013"/>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52" name="Straight Connector 51">
            <a:extLst>
              <a:ext uri="{FF2B5EF4-FFF2-40B4-BE49-F238E27FC236}">
                <a16:creationId xmlns:a16="http://schemas.microsoft.com/office/drawing/2014/main" id="{06CE508E-B7B4-E6A7-0E89-6A5C38EDD07D}"/>
              </a:ext>
            </a:extLst>
          </p:cNvPr>
          <p:cNvCxnSpPr>
            <a:cxnSpLocks/>
          </p:cNvCxnSpPr>
          <p:nvPr/>
        </p:nvCxnSpPr>
        <p:spPr>
          <a:xfrm flipV="1">
            <a:off x="3760395" y="2754555"/>
            <a:ext cx="1201571" cy="2032599"/>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55" name="Straight Connector 54">
            <a:extLst>
              <a:ext uri="{FF2B5EF4-FFF2-40B4-BE49-F238E27FC236}">
                <a16:creationId xmlns:a16="http://schemas.microsoft.com/office/drawing/2014/main" id="{128A7563-3667-BE22-06B1-1EBDA4CA4AFA}"/>
              </a:ext>
            </a:extLst>
          </p:cNvPr>
          <p:cNvCxnSpPr>
            <a:cxnSpLocks/>
          </p:cNvCxnSpPr>
          <p:nvPr/>
        </p:nvCxnSpPr>
        <p:spPr>
          <a:xfrm>
            <a:off x="3760395" y="5868819"/>
            <a:ext cx="1201571" cy="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59" name="Straight Connector 58">
            <a:extLst>
              <a:ext uri="{FF2B5EF4-FFF2-40B4-BE49-F238E27FC236}">
                <a16:creationId xmlns:a16="http://schemas.microsoft.com/office/drawing/2014/main" id="{7B5CB838-2A5D-212B-0CDD-E3EAC14A7ED8}"/>
              </a:ext>
            </a:extLst>
          </p:cNvPr>
          <p:cNvCxnSpPr>
            <a:cxnSpLocks/>
          </p:cNvCxnSpPr>
          <p:nvPr/>
        </p:nvCxnSpPr>
        <p:spPr>
          <a:xfrm>
            <a:off x="5808832" y="1148080"/>
            <a:ext cx="605417" cy="56896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61" name="Straight Connector 60">
            <a:extLst>
              <a:ext uri="{FF2B5EF4-FFF2-40B4-BE49-F238E27FC236}">
                <a16:creationId xmlns:a16="http://schemas.microsoft.com/office/drawing/2014/main" id="{7666EDC3-04E4-C67E-BB6E-EECB906A2EE4}"/>
              </a:ext>
            </a:extLst>
          </p:cNvPr>
          <p:cNvCxnSpPr>
            <a:cxnSpLocks/>
          </p:cNvCxnSpPr>
          <p:nvPr/>
        </p:nvCxnSpPr>
        <p:spPr>
          <a:xfrm flipV="1">
            <a:off x="5808832" y="1148080"/>
            <a:ext cx="605417" cy="56896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64" name="Straight Connector 63">
            <a:extLst>
              <a:ext uri="{FF2B5EF4-FFF2-40B4-BE49-F238E27FC236}">
                <a16:creationId xmlns:a16="http://schemas.microsoft.com/office/drawing/2014/main" id="{6415C7FF-7315-7CD9-AC0D-17B5E1412886}"/>
              </a:ext>
            </a:extLst>
          </p:cNvPr>
          <p:cNvCxnSpPr>
            <a:cxnSpLocks/>
          </p:cNvCxnSpPr>
          <p:nvPr/>
        </p:nvCxnSpPr>
        <p:spPr>
          <a:xfrm>
            <a:off x="5661213" y="2286000"/>
            <a:ext cx="753035" cy="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70" name="Straight Connector 69">
            <a:extLst>
              <a:ext uri="{FF2B5EF4-FFF2-40B4-BE49-F238E27FC236}">
                <a16:creationId xmlns:a16="http://schemas.microsoft.com/office/drawing/2014/main" id="{69BBBAA6-E2DD-2655-488A-1A867C1399DE}"/>
              </a:ext>
            </a:extLst>
          </p:cNvPr>
          <p:cNvCxnSpPr>
            <a:cxnSpLocks/>
          </p:cNvCxnSpPr>
          <p:nvPr/>
        </p:nvCxnSpPr>
        <p:spPr>
          <a:xfrm>
            <a:off x="5342965" y="2801471"/>
            <a:ext cx="1071283" cy="1985683"/>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72" name="Straight Connector 71">
            <a:extLst>
              <a:ext uri="{FF2B5EF4-FFF2-40B4-BE49-F238E27FC236}">
                <a16:creationId xmlns:a16="http://schemas.microsoft.com/office/drawing/2014/main" id="{6439167C-25DB-5A7B-CDF6-D995925B531B}"/>
              </a:ext>
            </a:extLst>
          </p:cNvPr>
          <p:cNvCxnSpPr>
            <a:cxnSpLocks/>
          </p:cNvCxnSpPr>
          <p:nvPr/>
        </p:nvCxnSpPr>
        <p:spPr>
          <a:xfrm>
            <a:off x="5342965" y="3267635"/>
            <a:ext cx="1071283" cy="2601184"/>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75" name="Straight Connector 74">
            <a:extLst>
              <a:ext uri="{FF2B5EF4-FFF2-40B4-BE49-F238E27FC236}">
                <a16:creationId xmlns:a16="http://schemas.microsoft.com/office/drawing/2014/main" id="{ED61413C-BD79-14FB-E741-5CBC86B6ABCE}"/>
              </a:ext>
            </a:extLst>
          </p:cNvPr>
          <p:cNvCxnSpPr>
            <a:cxnSpLocks/>
          </p:cNvCxnSpPr>
          <p:nvPr/>
        </p:nvCxnSpPr>
        <p:spPr>
          <a:xfrm flipV="1">
            <a:off x="5342965" y="3770856"/>
            <a:ext cx="1071283" cy="21217"/>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78" name="Straight Connector 77">
            <a:extLst>
              <a:ext uri="{FF2B5EF4-FFF2-40B4-BE49-F238E27FC236}">
                <a16:creationId xmlns:a16="http://schemas.microsoft.com/office/drawing/2014/main" id="{AC79FC09-CB14-4CB8-8423-B8B755B7CD61}"/>
              </a:ext>
            </a:extLst>
          </p:cNvPr>
          <p:cNvCxnSpPr>
            <a:cxnSpLocks/>
          </p:cNvCxnSpPr>
          <p:nvPr/>
        </p:nvCxnSpPr>
        <p:spPr>
          <a:xfrm flipV="1">
            <a:off x="5273189" y="2789221"/>
            <a:ext cx="1141059" cy="2549375"/>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85" name="Straight Connector 84">
            <a:extLst>
              <a:ext uri="{FF2B5EF4-FFF2-40B4-BE49-F238E27FC236}">
                <a16:creationId xmlns:a16="http://schemas.microsoft.com/office/drawing/2014/main" id="{7A062AEF-4D7A-114B-2BFC-C0AAD5C01F4A}"/>
              </a:ext>
            </a:extLst>
          </p:cNvPr>
          <p:cNvCxnSpPr>
            <a:cxnSpLocks/>
          </p:cNvCxnSpPr>
          <p:nvPr/>
        </p:nvCxnSpPr>
        <p:spPr>
          <a:xfrm flipH="1">
            <a:off x="7436223" y="1148080"/>
            <a:ext cx="457200" cy="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88" name="Straight Connector 87">
            <a:extLst>
              <a:ext uri="{FF2B5EF4-FFF2-40B4-BE49-F238E27FC236}">
                <a16:creationId xmlns:a16="http://schemas.microsoft.com/office/drawing/2014/main" id="{AB0D8837-20E9-37B0-80F3-817FAB4CD65D}"/>
              </a:ext>
            </a:extLst>
          </p:cNvPr>
          <p:cNvCxnSpPr>
            <a:cxnSpLocks/>
          </p:cNvCxnSpPr>
          <p:nvPr/>
        </p:nvCxnSpPr>
        <p:spPr>
          <a:xfrm flipH="1" flipV="1">
            <a:off x="7328647" y="1717041"/>
            <a:ext cx="578224" cy="1084431"/>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91" name="Straight Connector 90">
            <a:extLst>
              <a:ext uri="{FF2B5EF4-FFF2-40B4-BE49-F238E27FC236}">
                <a16:creationId xmlns:a16="http://schemas.microsoft.com/office/drawing/2014/main" id="{D0DF8F69-6BC5-EB71-D18A-5FA50C6CA7DF}"/>
              </a:ext>
            </a:extLst>
          </p:cNvPr>
          <p:cNvCxnSpPr>
            <a:cxnSpLocks/>
          </p:cNvCxnSpPr>
          <p:nvPr/>
        </p:nvCxnSpPr>
        <p:spPr>
          <a:xfrm flipH="1">
            <a:off x="7234520" y="2257873"/>
            <a:ext cx="672353" cy="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96" name="Straight Connector 95">
            <a:extLst>
              <a:ext uri="{FF2B5EF4-FFF2-40B4-BE49-F238E27FC236}">
                <a16:creationId xmlns:a16="http://schemas.microsoft.com/office/drawing/2014/main" id="{09FC8EC7-B05F-E02F-883F-663F3DDC7CF2}"/>
              </a:ext>
            </a:extLst>
          </p:cNvPr>
          <p:cNvCxnSpPr>
            <a:cxnSpLocks/>
          </p:cNvCxnSpPr>
          <p:nvPr/>
        </p:nvCxnSpPr>
        <p:spPr>
          <a:xfrm flipH="1">
            <a:off x="6898341" y="3267635"/>
            <a:ext cx="1008531" cy="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98" name="Straight Connector 97">
            <a:extLst>
              <a:ext uri="{FF2B5EF4-FFF2-40B4-BE49-F238E27FC236}">
                <a16:creationId xmlns:a16="http://schemas.microsoft.com/office/drawing/2014/main" id="{C459F4CC-1D74-B349-8165-1908C1D719FA}"/>
              </a:ext>
            </a:extLst>
          </p:cNvPr>
          <p:cNvCxnSpPr>
            <a:cxnSpLocks/>
          </p:cNvCxnSpPr>
          <p:nvPr/>
        </p:nvCxnSpPr>
        <p:spPr>
          <a:xfrm flipH="1">
            <a:off x="6898341" y="3783107"/>
            <a:ext cx="1008531" cy="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99" name="Straight Connector 98">
            <a:extLst>
              <a:ext uri="{FF2B5EF4-FFF2-40B4-BE49-F238E27FC236}">
                <a16:creationId xmlns:a16="http://schemas.microsoft.com/office/drawing/2014/main" id="{B859B68D-9CE8-78B3-C708-51D44962A7C1}"/>
              </a:ext>
            </a:extLst>
          </p:cNvPr>
          <p:cNvCxnSpPr>
            <a:cxnSpLocks/>
          </p:cNvCxnSpPr>
          <p:nvPr/>
        </p:nvCxnSpPr>
        <p:spPr>
          <a:xfrm flipH="1">
            <a:off x="6824380" y="4361031"/>
            <a:ext cx="1051560" cy="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100" name="Straight Connector 99">
            <a:extLst>
              <a:ext uri="{FF2B5EF4-FFF2-40B4-BE49-F238E27FC236}">
                <a16:creationId xmlns:a16="http://schemas.microsoft.com/office/drawing/2014/main" id="{584A250F-0DDF-18FC-C8F3-9BF85975B3BA}"/>
              </a:ext>
            </a:extLst>
          </p:cNvPr>
          <p:cNvCxnSpPr>
            <a:cxnSpLocks/>
          </p:cNvCxnSpPr>
          <p:nvPr/>
        </p:nvCxnSpPr>
        <p:spPr>
          <a:xfrm flipH="1">
            <a:off x="6824384" y="4795819"/>
            <a:ext cx="1082489" cy="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102" name="Straight Connector 101">
            <a:extLst>
              <a:ext uri="{FF2B5EF4-FFF2-40B4-BE49-F238E27FC236}">
                <a16:creationId xmlns:a16="http://schemas.microsoft.com/office/drawing/2014/main" id="{CF179746-A146-84BC-0FDD-766453294884}"/>
              </a:ext>
            </a:extLst>
          </p:cNvPr>
          <p:cNvCxnSpPr>
            <a:cxnSpLocks/>
          </p:cNvCxnSpPr>
          <p:nvPr/>
        </p:nvCxnSpPr>
        <p:spPr>
          <a:xfrm flipH="1">
            <a:off x="6750423" y="5868819"/>
            <a:ext cx="1156448" cy="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104" name="Straight Connector 103">
            <a:extLst>
              <a:ext uri="{FF2B5EF4-FFF2-40B4-BE49-F238E27FC236}">
                <a16:creationId xmlns:a16="http://schemas.microsoft.com/office/drawing/2014/main" id="{2EF5A8DB-7EBA-271A-FE7D-49CFED9545E7}"/>
              </a:ext>
            </a:extLst>
          </p:cNvPr>
          <p:cNvCxnSpPr>
            <a:cxnSpLocks/>
          </p:cNvCxnSpPr>
          <p:nvPr/>
        </p:nvCxnSpPr>
        <p:spPr>
          <a:xfrm flipH="1">
            <a:off x="7046259" y="1717041"/>
            <a:ext cx="860612" cy="1012713"/>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107" name="Straight Connector 106">
            <a:extLst>
              <a:ext uri="{FF2B5EF4-FFF2-40B4-BE49-F238E27FC236}">
                <a16:creationId xmlns:a16="http://schemas.microsoft.com/office/drawing/2014/main" id="{A70D8CE1-E164-F328-9D25-1938780B3D88}"/>
              </a:ext>
            </a:extLst>
          </p:cNvPr>
          <p:cNvCxnSpPr>
            <a:cxnSpLocks/>
          </p:cNvCxnSpPr>
          <p:nvPr/>
        </p:nvCxnSpPr>
        <p:spPr>
          <a:xfrm flipH="1">
            <a:off x="9282953" y="1171089"/>
            <a:ext cx="91440" cy="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108" name="Straight Connector 107">
            <a:extLst>
              <a:ext uri="{FF2B5EF4-FFF2-40B4-BE49-F238E27FC236}">
                <a16:creationId xmlns:a16="http://schemas.microsoft.com/office/drawing/2014/main" id="{CCF8EC13-429A-0C99-52AA-790A00F0FCA3}"/>
              </a:ext>
            </a:extLst>
          </p:cNvPr>
          <p:cNvCxnSpPr>
            <a:cxnSpLocks/>
          </p:cNvCxnSpPr>
          <p:nvPr/>
        </p:nvCxnSpPr>
        <p:spPr>
          <a:xfrm flipH="1" flipV="1">
            <a:off x="8852649" y="1717041"/>
            <a:ext cx="521207" cy="540833"/>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110" name="Straight Connector 109">
            <a:extLst>
              <a:ext uri="{FF2B5EF4-FFF2-40B4-BE49-F238E27FC236}">
                <a16:creationId xmlns:a16="http://schemas.microsoft.com/office/drawing/2014/main" id="{8CB1080B-EC77-7559-BABA-253EA8724321}"/>
              </a:ext>
            </a:extLst>
          </p:cNvPr>
          <p:cNvCxnSpPr>
            <a:cxnSpLocks/>
          </p:cNvCxnSpPr>
          <p:nvPr/>
        </p:nvCxnSpPr>
        <p:spPr>
          <a:xfrm flipH="1">
            <a:off x="8852649" y="1717041"/>
            <a:ext cx="546847" cy="540833"/>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113" name="Straight Connector 112">
            <a:extLst>
              <a:ext uri="{FF2B5EF4-FFF2-40B4-BE49-F238E27FC236}">
                <a16:creationId xmlns:a16="http://schemas.microsoft.com/office/drawing/2014/main" id="{FBD99FE5-E597-BA59-D770-AD6280FC82F3}"/>
              </a:ext>
            </a:extLst>
          </p:cNvPr>
          <p:cNvCxnSpPr>
            <a:cxnSpLocks/>
          </p:cNvCxnSpPr>
          <p:nvPr/>
        </p:nvCxnSpPr>
        <p:spPr>
          <a:xfrm flipH="1" flipV="1">
            <a:off x="8565777" y="2754555"/>
            <a:ext cx="833719" cy="51308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116" name="Straight Connector 115">
            <a:extLst>
              <a:ext uri="{FF2B5EF4-FFF2-40B4-BE49-F238E27FC236}">
                <a16:creationId xmlns:a16="http://schemas.microsoft.com/office/drawing/2014/main" id="{97728263-039F-B706-A17A-72C06819F571}"/>
              </a:ext>
            </a:extLst>
          </p:cNvPr>
          <p:cNvCxnSpPr>
            <a:cxnSpLocks/>
          </p:cNvCxnSpPr>
          <p:nvPr/>
        </p:nvCxnSpPr>
        <p:spPr>
          <a:xfrm flipH="1" flipV="1">
            <a:off x="8498543" y="3281082"/>
            <a:ext cx="868680" cy="1519519"/>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120" name="Straight Connector 119">
            <a:extLst>
              <a:ext uri="{FF2B5EF4-FFF2-40B4-BE49-F238E27FC236}">
                <a16:creationId xmlns:a16="http://schemas.microsoft.com/office/drawing/2014/main" id="{466204E6-E49F-1466-0FA0-2B1B19BD64A7}"/>
              </a:ext>
            </a:extLst>
          </p:cNvPr>
          <p:cNvCxnSpPr>
            <a:cxnSpLocks/>
          </p:cNvCxnSpPr>
          <p:nvPr/>
        </p:nvCxnSpPr>
        <p:spPr>
          <a:xfrm flipH="1">
            <a:off x="8525435" y="2754555"/>
            <a:ext cx="868680" cy="1080396"/>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123" name="Straight Connector 122">
            <a:extLst>
              <a:ext uri="{FF2B5EF4-FFF2-40B4-BE49-F238E27FC236}">
                <a16:creationId xmlns:a16="http://schemas.microsoft.com/office/drawing/2014/main" id="{9D64639B-BF36-E544-D55A-ECAD958AE6F3}"/>
              </a:ext>
            </a:extLst>
          </p:cNvPr>
          <p:cNvCxnSpPr>
            <a:cxnSpLocks/>
          </p:cNvCxnSpPr>
          <p:nvPr/>
        </p:nvCxnSpPr>
        <p:spPr>
          <a:xfrm flipH="1" flipV="1">
            <a:off x="8337177" y="4361032"/>
            <a:ext cx="1062319" cy="977563"/>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127" name="Straight Connector 126">
            <a:extLst>
              <a:ext uri="{FF2B5EF4-FFF2-40B4-BE49-F238E27FC236}">
                <a16:creationId xmlns:a16="http://schemas.microsoft.com/office/drawing/2014/main" id="{7830489E-378B-0413-299C-E0C2C78E0EC5}"/>
              </a:ext>
            </a:extLst>
          </p:cNvPr>
          <p:cNvCxnSpPr>
            <a:cxnSpLocks/>
          </p:cNvCxnSpPr>
          <p:nvPr/>
        </p:nvCxnSpPr>
        <p:spPr>
          <a:xfrm flipH="1" flipV="1">
            <a:off x="8337177" y="4795819"/>
            <a:ext cx="1062319" cy="107300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130" name="Straight Connector 129">
            <a:extLst>
              <a:ext uri="{FF2B5EF4-FFF2-40B4-BE49-F238E27FC236}">
                <a16:creationId xmlns:a16="http://schemas.microsoft.com/office/drawing/2014/main" id="{D6F4E18C-6485-E981-57D9-D67017753AC0}"/>
              </a:ext>
            </a:extLst>
          </p:cNvPr>
          <p:cNvCxnSpPr>
            <a:cxnSpLocks/>
          </p:cNvCxnSpPr>
          <p:nvPr/>
        </p:nvCxnSpPr>
        <p:spPr>
          <a:xfrm flipH="1">
            <a:off x="8337177" y="4262719"/>
            <a:ext cx="1062319" cy="1075876"/>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133" name="Straight Connector 132">
            <a:extLst>
              <a:ext uri="{FF2B5EF4-FFF2-40B4-BE49-F238E27FC236}">
                <a16:creationId xmlns:a16="http://schemas.microsoft.com/office/drawing/2014/main" id="{750DF83B-CE34-8815-E9B6-ACDE0A0D3F0C}"/>
              </a:ext>
            </a:extLst>
          </p:cNvPr>
          <p:cNvCxnSpPr>
            <a:cxnSpLocks/>
          </p:cNvCxnSpPr>
          <p:nvPr/>
        </p:nvCxnSpPr>
        <p:spPr>
          <a:xfrm flipH="1">
            <a:off x="8337177" y="3770855"/>
            <a:ext cx="1062319" cy="2097965"/>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851859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box and whisker chart&#10;&#10;Description automatically generated">
            <a:extLst>
              <a:ext uri="{FF2B5EF4-FFF2-40B4-BE49-F238E27FC236}">
                <a16:creationId xmlns:a16="http://schemas.microsoft.com/office/drawing/2014/main" id="{1730A9E2-B712-A86A-7EB2-50010A15CFF8}"/>
              </a:ext>
            </a:extLst>
          </p:cNvPr>
          <p:cNvPicPr>
            <a:picLocks noChangeAspect="1"/>
          </p:cNvPicPr>
          <p:nvPr/>
        </p:nvPicPr>
        <p:blipFill>
          <a:blip r:embed="rId2"/>
          <a:stretch>
            <a:fillRect/>
          </a:stretch>
        </p:blipFill>
        <p:spPr>
          <a:xfrm>
            <a:off x="2823355" y="1516244"/>
            <a:ext cx="6869814" cy="4652538"/>
          </a:xfrm>
          <a:prstGeom prst="rect">
            <a:avLst/>
          </a:prstGeom>
        </p:spPr>
      </p:pic>
      <p:sp>
        <p:nvSpPr>
          <p:cNvPr id="3" name="Title 2">
            <a:extLst>
              <a:ext uri="{FF2B5EF4-FFF2-40B4-BE49-F238E27FC236}">
                <a16:creationId xmlns:a16="http://schemas.microsoft.com/office/drawing/2014/main" id="{837772B1-0962-44E7-7FC9-2A3D3A7E537A}"/>
              </a:ext>
            </a:extLst>
          </p:cNvPr>
          <p:cNvSpPr>
            <a:spLocks noGrp="1"/>
          </p:cNvSpPr>
          <p:nvPr>
            <p:ph type="title"/>
          </p:nvPr>
        </p:nvSpPr>
        <p:spPr/>
        <p:txBody>
          <a:bodyPr>
            <a:normAutofit/>
          </a:bodyPr>
          <a:lstStyle/>
          <a:p>
            <a:r>
              <a:rPr lang="en-US" sz="2800" dirty="0">
                <a:latin typeface="+mn-lt"/>
              </a:rPr>
              <a:t>East Germans Favored English Names More than West Germans!</a:t>
            </a:r>
          </a:p>
        </p:txBody>
      </p:sp>
      <p:sp>
        <p:nvSpPr>
          <p:cNvPr id="5" name="TextBox 4">
            <a:extLst>
              <a:ext uri="{FF2B5EF4-FFF2-40B4-BE49-F238E27FC236}">
                <a16:creationId xmlns:a16="http://schemas.microsoft.com/office/drawing/2014/main" id="{1F31CA50-4729-BB81-41D9-290F0E79211C}"/>
              </a:ext>
            </a:extLst>
          </p:cNvPr>
          <p:cNvSpPr txBox="1"/>
          <p:nvPr/>
        </p:nvSpPr>
        <p:spPr>
          <a:xfrm>
            <a:off x="8360912" y="6356488"/>
            <a:ext cx="3765646" cy="461665"/>
          </a:xfrm>
          <a:prstGeom prst="rect">
            <a:avLst/>
          </a:prstGeom>
          <a:noFill/>
        </p:spPr>
        <p:txBody>
          <a:bodyPr wrap="none" rtlCol="0">
            <a:spAutoFit/>
          </a:bodyPr>
          <a:lstStyle/>
          <a:p>
            <a:pPr algn="l"/>
            <a:r>
              <a:rPr lang="en-US" sz="1200" dirty="0">
                <a:solidFill>
                  <a:srgbClr val="111111"/>
                </a:solidFill>
                <a:latin typeface="Roboto" panose="02000000000000000000" pitchFamily="2" charset="0"/>
              </a:rPr>
              <a:t>Naming Differences in Divided Germany</a:t>
            </a:r>
          </a:p>
          <a:p>
            <a:pPr algn="l"/>
            <a:r>
              <a:rPr lang="en-US" sz="1200" dirty="0">
                <a:solidFill>
                  <a:srgbClr val="555555"/>
                </a:solidFill>
                <a:latin typeface="Roboto" panose="02000000000000000000" pitchFamily="2" charset="0"/>
              </a:rPr>
              <a:t>December 2009, </a:t>
            </a:r>
            <a:r>
              <a:rPr lang="en-US" sz="1200" u="sng" dirty="0">
                <a:solidFill>
                  <a:srgbClr val="555555"/>
                </a:solidFill>
                <a:latin typeface="inherit"/>
              </a:rPr>
              <a:t>Names: A Journal of Onomastics</a:t>
            </a:r>
            <a:r>
              <a:rPr lang="en-US" sz="1200" dirty="0">
                <a:solidFill>
                  <a:srgbClr val="555555"/>
                </a:solidFill>
                <a:latin typeface="Roboto" panose="02000000000000000000" pitchFamily="2" charset="0"/>
              </a:rPr>
              <a:t> 57(4)</a:t>
            </a:r>
          </a:p>
        </p:txBody>
      </p:sp>
      <p:sp>
        <p:nvSpPr>
          <p:cNvPr id="6" name="Rectangle 5">
            <a:extLst>
              <a:ext uri="{FF2B5EF4-FFF2-40B4-BE49-F238E27FC236}">
                <a16:creationId xmlns:a16="http://schemas.microsoft.com/office/drawing/2014/main" id="{DC51B08C-A9F8-46E3-829D-758341CE332D}"/>
              </a:ext>
            </a:extLst>
          </p:cNvPr>
          <p:cNvSpPr/>
          <p:nvPr/>
        </p:nvSpPr>
        <p:spPr>
          <a:xfrm>
            <a:off x="6080567" y="2648170"/>
            <a:ext cx="462579" cy="193637"/>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7968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58D84D-3C6A-AEE0-4522-0FDC17A47D66}"/>
              </a:ext>
            </a:extLst>
          </p:cNvPr>
          <p:cNvPicPr>
            <a:picLocks noChangeAspect="1"/>
          </p:cNvPicPr>
          <p:nvPr/>
        </p:nvPicPr>
        <p:blipFill>
          <a:blip r:embed="rId2"/>
          <a:stretch>
            <a:fillRect/>
          </a:stretch>
        </p:blipFill>
        <p:spPr>
          <a:xfrm>
            <a:off x="1224869" y="228600"/>
            <a:ext cx="9742265" cy="6400800"/>
          </a:xfrm>
          <a:prstGeom prst="rect">
            <a:avLst/>
          </a:prstGeom>
        </p:spPr>
      </p:pic>
      <p:pic>
        <p:nvPicPr>
          <p:cNvPr id="6" name="Picture 5">
            <a:extLst>
              <a:ext uri="{FF2B5EF4-FFF2-40B4-BE49-F238E27FC236}">
                <a16:creationId xmlns:a16="http://schemas.microsoft.com/office/drawing/2014/main" id="{32C57443-04A4-8FC7-D41E-27C7424FBFEF}"/>
              </a:ext>
            </a:extLst>
          </p:cNvPr>
          <p:cNvPicPr>
            <a:picLocks noChangeAspect="1"/>
          </p:cNvPicPr>
          <p:nvPr/>
        </p:nvPicPr>
        <p:blipFill>
          <a:blip r:embed="rId3"/>
          <a:stretch>
            <a:fillRect/>
          </a:stretch>
        </p:blipFill>
        <p:spPr>
          <a:xfrm>
            <a:off x="2128744" y="6409493"/>
            <a:ext cx="8658862" cy="291543"/>
          </a:xfrm>
          <a:prstGeom prst="rect">
            <a:avLst/>
          </a:prstGeom>
        </p:spPr>
      </p:pic>
    </p:spTree>
    <p:extLst>
      <p:ext uri="{BB962C8B-B14F-4D97-AF65-F5344CB8AC3E}">
        <p14:creationId xmlns:p14="http://schemas.microsoft.com/office/powerpoint/2010/main" val="3857252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113669-3195-7125-FE42-D52A6D5744FB}"/>
              </a:ext>
            </a:extLst>
          </p:cNvPr>
          <p:cNvPicPr>
            <a:picLocks noChangeAspect="1"/>
          </p:cNvPicPr>
          <p:nvPr/>
        </p:nvPicPr>
        <p:blipFill>
          <a:blip r:embed="rId2"/>
          <a:stretch>
            <a:fillRect/>
          </a:stretch>
        </p:blipFill>
        <p:spPr>
          <a:xfrm>
            <a:off x="1258186" y="118404"/>
            <a:ext cx="9675631" cy="6400800"/>
          </a:xfrm>
          <a:prstGeom prst="rect">
            <a:avLst/>
          </a:prstGeom>
        </p:spPr>
      </p:pic>
    </p:spTree>
    <p:extLst>
      <p:ext uri="{BB962C8B-B14F-4D97-AF65-F5344CB8AC3E}">
        <p14:creationId xmlns:p14="http://schemas.microsoft.com/office/powerpoint/2010/main" val="2437598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5E8E632-2884-A851-5C14-C36FDB5C24BD}"/>
              </a:ext>
            </a:extLst>
          </p:cNvPr>
          <p:cNvPicPr>
            <a:picLocks noChangeAspect="1"/>
          </p:cNvPicPr>
          <p:nvPr/>
        </p:nvPicPr>
        <p:blipFill>
          <a:blip r:embed="rId2"/>
          <a:stretch>
            <a:fillRect/>
          </a:stretch>
        </p:blipFill>
        <p:spPr>
          <a:xfrm>
            <a:off x="1257982" y="228600"/>
            <a:ext cx="9676039" cy="6400800"/>
          </a:xfrm>
          <a:prstGeom prst="rect">
            <a:avLst/>
          </a:prstGeom>
        </p:spPr>
      </p:pic>
      <p:cxnSp>
        <p:nvCxnSpPr>
          <p:cNvPr id="18" name="Straight Connector 17">
            <a:extLst>
              <a:ext uri="{FF2B5EF4-FFF2-40B4-BE49-F238E27FC236}">
                <a16:creationId xmlns:a16="http://schemas.microsoft.com/office/drawing/2014/main" id="{B2476038-8E6B-2A7A-EE68-2E643E7F4AAD}"/>
              </a:ext>
            </a:extLst>
          </p:cNvPr>
          <p:cNvCxnSpPr>
            <a:cxnSpLocks/>
          </p:cNvCxnSpPr>
          <p:nvPr/>
        </p:nvCxnSpPr>
        <p:spPr>
          <a:xfrm>
            <a:off x="3402107" y="1156448"/>
            <a:ext cx="107576" cy="524435"/>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569090D4-BAF3-3BE3-3282-C0D422061FFB}"/>
              </a:ext>
            </a:extLst>
          </p:cNvPr>
          <p:cNvCxnSpPr>
            <a:cxnSpLocks/>
          </p:cNvCxnSpPr>
          <p:nvPr/>
        </p:nvCxnSpPr>
        <p:spPr>
          <a:xfrm flipV="1">
            <a:off x="3137648" y="1250577"/>
            <a:ext cx="372035" cy="403412"/>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24" name="Straight Connector 23">
            <a:extLst>
              <a:ext uri="{FF2B5EF4-FFF2-40B4-BE49-F238E27FC236}">
                <a16:creationId xmlns:a16="http://schemas.microsoft.com/office/drawing/2014/main" id="{636A3F95-1501-E3F8-59A8-5C61B90166E2}"/>
              </a:ext>
            </a:extLst>
          </p:cNvPr>
          <p:cNvCxnSpPr>
            <a:cxnSpLocks/>
          </p:cNvCxnSpPr>
          <p:nvPr/>
        </p:nvCxnSpPr>
        <p:spPr>
          <a:xfrm>
            <a:off x="2598306" y="2178424"/>
            <a:ext cx="914400" cy="524435"/>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27" name="Straight Connector 26">
            <a:extLst>
              <a:ext uri="{FF2B5EF4-FFF2-40B4-BE49-F238E27FC236}">
                <a16:creationId xmlns:a16="http://schemas.microsoft.com/office/drawing/2014/main" id="{93E3A8A2-3681-72F3-A711-474809B7EEF7}"/>
              </a:ext>
            </a:extLst>
          </p:cNvPr>
          <p:cNvCxnSpPr>
            <a:cxnSpLocks/>
          </p:cNvCxnSpPr>
          <p:nvPr/>
        </p:nvCxnSpPr>
        <p:spPr>
          <a:xfrm flipV="1">
            <a:off x="2447366" y="2205317"/>
            <a:ext cx="1062317" cy="1021976"/>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D8918027-5B46-68FB-5513-1C0C38363F56}"/>
              </a:ext>
            </a:extLst>
          </p:cNvPr>
          <p:cNvCxnSpPr>
            <a:cxnSpLocks/>
          </p:cNvCxnSpPr>
          <p:nvPr/>
        </p:nvCxnSpPr>
        <p:spPr>
          <a:xfrm flipH="1" flipV="1">
            <a:off x="4699067" y="1707776"/>
            <a:ext cx="316687" cy="1116107"/>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BE070001-395B-A3D1-046B-DE7BD585068B}"/>
              </a:ext>
            </a:extLst>
          </p:cNvPr>
          <p:cNvCxnSpPr>
            <a:cxnSpLocks/>
          </p:cNvCxnSpPr>
          <p:nvPr/>
        </p:nvCxnSpPr>
        <p:spPr>
          <a:xfrm flipH="1">
            <a:off x="4558553" y="1707776"/>
            <a:ext cx="457200" cy="558053"/>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D92A1767-0E2A-5DCC-AC6B-282654C4E31A}"/>
              </a:ext>
            </a:extLst>
          </p:cNvPr>
          <p:cNvCxnSpPr>
            <a:cxnSpLocks/>
          </p:cNvCxnSpPr>
          <p:nvPr/>
        </p:nvCxnSpPr>
        <p:spPr>
          <a:xfrm flipH="1">
            <a:off x="3932587" y="3307977"/>
            <a:ext cx="1083167" cy="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40" name="Straight Connector 39">
            <a:extLst>
              <a:ext uri="{FF2B5EF4-FFF2-40B4-BE49-F238E27FC236}">
                <a16:creationId xmlns:a16="http://schemas.microsoft.com/office/drawing/2014/main" id="{F4882A4F-65FE-CB9E-AFFC-07E5B2018A90}"/>
              </a:ext>
            </a:extLst>
          </p:cNvPr>
          <p:cNvCxnSpPr>
            <a:cxnSpLocks/>
          </p:cNvCxnSpPr>
          <p:nvPr/>
        </p:nvCxnSpPr>
        <p:spPr>
          <a:xfrm flipH="1" flipV="1">
            <a:off x="3818966" y="4370295"/>
            <a:ext cx="1196788" cy="1532965"/>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43" name="Straight Connector 42">
            <a:extLst>
              <a:ext uri="{FF2B5EF4-FFF2-40B4-BE49-F238E27FC236}">
                <a16:creationId xmlns:a16="http://schemas.microsoft.com/office/drawing/2014/main" id="{C941424C-E014-4137-EB6F-DBECFDDC3D91}"/>
              </a:ext>
            </a:extLst>
          </p:cNvPr>
          <p:cNvCxnSpPr>
            <a:cxnSpLocks/>
          </p:cNvCxnSpPr>
          <p:nvPr/>
        </p:nvCxnSpPr>
        <p:spPr>
          <a:xfrm flipH="1">
            <a:off x="3818966" y="3745006"/>
            <a:ext cx="1196788" cy="1136277"/>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576C9818-7992-5045-D616-F1FA9F204468}"/>
              </a:ext>
            </a:extLst>
          </p:cNvPr>
          <p:cNvCxnSpPr>
            <a:cxnSpLocks/>
          </p:cNvCxnSpPr>
          <p:nvPr/>
        </p:nvCxnSpPr>
        <p:spPr>
          <a:xfrm flipH="1">
            <a:off x="3818966" y="4881283"/>
            <a:ext cx="1196788" cy="463924"/>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49" name="Straight Connector 48">
            <a:extLst>
              <a:ext uri="{FF2B5EF4-FFF2-40B4-BE49-F238E27FC236}">
                <a16:creationId xmlns:a16="http://schemas.microsoft.com/office/drawing/2014/main" id="{B330D5AA-F5BD-D73A-1374-30E542602B49}"/>
              </a:ext>
            </a:extLst>
          </p:cNvPr>
          <p:cNvCxnSpPr>
            <a:cxnSpLocks/>
          </p:cNvCxnSpPr>
          <p:nvPr/>
        </p:nvCxnSpPr>
        <p:spPr>
          <a:xfrm flipH="1">
            <a:off x="3818966" y="5439335"/>
            <a:ext cx="1196788" cy="463924"/>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50" name="Straight Connector 49">
            <a:extLst>
              <a:ext uri="{FF2B5EF4-FFF2-40B4-BE49-F238E27FC236}">
                <a16:creationId xmlns:a16="http://schemas.microsoft.com/office/drawing/2014/main" id="{929EC732-93D1-82EF-4522-BF54A82FDBE0}"/>
              </a:ext>
            </a:extLst>
          </p:cNvPr>
          <p:cNvCxnSpPr>
            <a:cxnSpLocks/>
          </p:cNvCxnSpPr>
          <p:nvPr/>
        </p:nvCxnSpPr>
        <p:spPr>
          <a:xfrm flipH="1">
            <a:off x="6238077" y="1727947"/>
            <a:ext cx="283748" cy="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52" name="Straight Connector 51">
            <a:extLst>
              <a:ext uri="{FF2B5EF4-FFF2-40B4-BE49-F238E27FC236}">
                <a16:creationId xmlns:a16="http://schemas.microsoft.com/office/drawing/2014/main" id="{60B0185D-67C1-B2FA-8E39-DDF341D5EE8E}"/>
              </a:ext>
            </a:extLst>
          </p:cNvPr>
          <p:cNvCxnSpPr>
            <a:cxnSpLocks/>
          </p:cNvCxnSpPr>
          <p:nvPr/>
        </p:nvCxnSpPr>
        <p:spPr>
          <a:xfrm flipH="1">
            <a:off x="4558553" y="2212043"/>
            <a:ext cx="457200" cy="504263"/>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55" name="Straight Connector 54">
            <a:extLst>
              <a:ext uri="{FF2B5EF4-FFF2-40B4-BE49-F238E27FC236}">
                <a16:creationId xmlns:a16="http://schemas.microsoft.com/office/drawing/2014/main" id="{F02FBA0A-5A59-BCF6-A773-6A3DB99E502C}"/>
              </a:ext>
            </a:extLst>
          </p:cNvPr>
          <p:cNvCxnSpPr>
            <a:cxnSpLocks/>
          </p:cNvCxnSpPr>
          <p:nvPr/>
        </p:nvCxnSpPr>
        <p:spPr>
          <a:xfrm>
            <a:off x="6238077" y="2205318"/>
            <a:ext cx="283748" cy="6725"/>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58" name="Straight Connector 57">
            <a:extLst>
              <a:ext uri="{FF2B5EF4-FFF2-40B4-BE49-F238E27FC236}">
                <a16:creationId xmlns:a16="http://schemas.microsoft.com/office/drawing/2014/main" id="{903A0B83-A4E2-3EA4-0F4E-965A3C77076E}"/>
              </a:ext>
            </a:extLst>
          </p:cNvPr>
          <p:cNvCxnSpPr>
            <a:cxnSpLocks/>
          </p:cNvCxnSpPr>
          <p:nvPr/>
        </p:nvCxnSpPr>
        <p:spPr>
          <a:xfrm>
            <a:off x="5930154" y="2716306"/>
            <a:ext cx="591671" cy="1653989"/>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61" name="Straight Connector 60">
            <a:extLst>
              <a:ext uri="{FF2B5EF4-FFF2-40B4-BE49-F238E27FC236}">
                <a16:creationId xmlns:a16="http://schemas.microsoft.com/office/drawing/2014/main" id="{BED21893-CB3F-99C5-5236-59A7C534D5F5}"/>
              </a:ext>
            </a:extLst>
          </p:cNvPr>
          <p:cNvCxnSpPr>
            <a:cxnSpLocks/>
          </p:cNvCxnSpPr>
          <p:nvPr/>
        </p:nvCxnSpPr>
        <p:spPr>
          <a:xfrm>
            <a:off x="5836024" y="3307977"/>
            <a:ext cx="640080" cy="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65" name="Straight Connector 64">
            <a:extLst>
              <a:ext uri="{FF2B5EF4-FFF2-40B4-BE49-F238E27FC236}">
                <a16:creationId xmlns:a16="http://schemas.microsoft.com/office/drawing/2014/main" id="{38AD8A12-8CF3-056D-558D-4E320BC878EA}"/>
              </a:ext>
            </a:extLst>
          </p:cNvPr>
          <p:cNvCxnSpPr>
            <a:cxnSpLocks/>
          </p:cNvCxnSpPr>
          <p:nvPr/>
        </p:nvCxnSpPr>
        <p:spPr>
          <a:xfrm flipV="1">
            <a:off x="5504328" y="2823883"/>
            <a:ext cx="1017496" cy="921123"/>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68" name="Straight Connector 67">
            <a:extLst>
              <a:ext uri="{FF2B5EF4-FFF2-40B4-BE49-F238E27FC236}">
                <a16:creationId xmlns:a16="http://schemas.microsoft.com/office/drawing/2014/main" id="{7552D3DB-1424-D1B3-2627-BFB771A9E37B}"/>
              </a:ext>
            </a:extLst>
          </p:cNvPr>
          <p:cNvCxnSpPr>
            <a:cxnSpLocks/>
          </p:cNvCxnSpPr>
          <p:nvPr/>
        </p:nvCxnSpPr>
        <p:spPr>
          <a:xfrm flipV="1">
            <a:off x="5325036" y="3852583"/>
            <a:ext cx="1196789" cy="517712"/>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71" name="Straight Connector 70">
            <a:extLst>
              <a:ext uri="{FF2B5EF4-FFF2-40B4-BE49-F238E27FC236}">
                <a16:creationId xmlns:a16="http://schemas.microsoft.com/office/drawing/2014/main" id="{4F82809A-28D8-56CE-2D44-1628198F77CC}"/>
              </a:ext>
            </a:extLst>
          </p:cNvPr>
          <p:cNvCxnSpPr>
            <a:cxnSpLocks/>
          </p:cNvCxnSpPr>
          <p:nvPr/>
        </p:nvCxnSpPr>
        <p:spPr>
          <a:xfrm>
            <a:off x="5190565" y="5358653"/>
            <a:ext cx="1331259" cy="647703"/>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74" name="Straight Connector 73">
            <a:extLst>
              <a:ext uri="{FF2B5EF4-FFF2-40B4-BE49-F238E27FC236}">
                <a16:creationId xmlns:a16="http://schemas.microsoft.com/office/drawing/2014/main" id="{F0C901A5-B02F-AA18-FBE4-77E33A5E67C0}"/>
              </a:ext>
            </a:extLst>
          </p:cNvPr>
          <p:cNvCxnSpPr>
            <a:cxnSpLocks/>
          </p:cNvCxnSpPr>
          <p:nvPr/>
        </p:nvCxnSpPr>
        <p:spPr>
          <a:xfrm>
            <a:off x="7576739" y="1690967"/>
            <a:ext cx="437709" cy="1025339"/>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77" name="Straight Connector 76">
            <a:extLst>
              <a:ext uri="{FF2B5EF4-FFF2-40B4-BE49-F238E27FC236}">
                <a16:creationId xmlns:a16="http://schemas.microsoft.com/office/drawing/2014/main" id="{85A875F0-63CA-DBF9-4A64-67E169D03502}"/>
              </a:ext>
            </a:extLst>
          </p:cNvPr>
          <p:cNvCxnSpPr>
            <a:cxnSpLocks/>
          </p:cNvCxnSpPr>
          <p:nvPr/>
        </p:nvCxnSpPr>
        <p:spPr>
          <a:xfrm>
            <a:off x="7576739" y="2265829"/>
            <a:ext cx="437709" cy="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80" name="Straight Connector 79">
            <a:extLst>
              <a:ext uri="{FF2B5EF4-FFF2-40B4-BE49-F238E27FC236}">
                <a16:creationId xmlns:a16="http://schemas.microsoft.com/office/drawing/2014/main" id="{F4555BC4-288D-47D0-5AD7-68288795E2B2}"/>
              </a:ext>
            </a:extLst>
          </p:cNvPr>
          <p:cNvCxnSpPr>
            <a:cxnSpLocks/>
          </p:cNvCxnSpPr>
          <p:nvPr/>
        </p:nvCxnSpPr>
        <p:spPr>
          <a:xfrm>
            <a:off x="6965578" y="3852583"/>
            <a:ext cx="1048871" cy="1492624"/>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83" name="Straight Connector 82">
            <a:extLst>
              <a:ext uri="{FF2B5EF4-FFF2-40B4-BE49-F238E27FC236}">
                <a16:creationId xmlns:a16="http://schemas.microsoft.com/office/drawing/2014/main" id="{8941E42E-5CDC-B46F-8D96-B1735137F780}"/>
              </a:ext>
            </a:extLst>
          </p:cNvPr>
          <p:cNvCxnSpPr>
            <a:cxnSpLocks/>
          </p:cNvCxnSpPr>
          <p:nvPr/>
        </p:nvCxnSpPr>
        <p:spPr>
          <a:xfrm flipV="1">
            <a:off x="6750425" y="3852583"/>
            <a:ext cx="1207008" cy="517712"/>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86" name="Straight Connector 85">
            <a:extLst>
              <a:ext uri="{FF2B5EF4-FFF2-40B4-BE49-F238E27FC236}">
                <a16:creationId xmlns:a16="http://schemas.microsoft.com/office/drawing/2014/main" id="{934E74AD-4978-07BE-5A58-516181398219}"/>
              </a:ext>
            </a:extLst>
          </p:cNvPr>
          <p:cNvCxnSpPr>
            <a:cxnSpLocks/>
          </p:cNvCxnSpPr>
          <p:nvPr/>
        </p:nvCxnSpPr>
        <p:spPr>
          <a:xfrm flipV="1">
            <a:off x="7516905" y="1680883"/>
            <a:ext cx="475488" cy="114300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89" name="Straight Connector 88">
            <a:extLst>
              <a:ext uri="{FF2B5EF4-FFF2-40B4-BE49-F238E27FC236}">
                <a16:creationId xmlns:a16="http://schemas.microsoft.com/office/drawing/2014/main" id="{2DF7AF08-6C88-2CE0-A505-0CC4EBF5B13C}"/>
              </a:ext>
            </a:extLst>
          </p:cNvPr>
          <p:cNvCxnSpPr>
            <a:cxnSpLocks/>
          </p:cNvCxnSpPr>
          <p:nvPr/>
        </p:nvCxnSpPr>
        <p:spPr>
          <a:xfrm>
            <a:off x="8966268" y="1156448"/>
            <a:ext cx="513909" cy="571499"/>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91" name="Straight Connector 90">
            <a:extLst>
              <a:ext uri="{FF2B5EF4-FFF2-40B4-BE49-F238E27FC236}">
                <a16:creationId xmlns:a16="http://schemas.microsoft.com/office/drawing/2014/main" id="{A9DBA3A7-50FD-B154-134D-44FC5EDEF0E7}"/>
              </a:ext>
            </a:extLst>
          </p:cNvPr>
          <p:cNvCxnSpPr>
            <a:cxnSpLocks/>
          </p:cNvCxnSpPr>
          <p:nvPr/>
        </p:nvCxnSpPr>
        <p:spPr>
          <a:xfrm>
            <a:off x="8640413" y="2716306"/>
            <a:ext cx="839763" cy="1596839"/>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94" name="Straight Connector 93">
            <a:extLst>
              <a:ext uri="{FF2B5EF4-FFF2-40B4-BE49-F238E27FC236}">
                <a16:creationId xmlns:a16="http://schemas.microsoft.com/office/drawing/2014/main" id="{9C6C7BAD-9EBD-6737-02B7-1E108531CEA7}"/>
              </a:ext>
            </a:extLst>
          </p:cNvPr>
          <p:cNvCxnSpPr>
            <a:cxnSpLocks/>
          </p:cNvCxnSpPr>
          <p:nvPr/>
        </p:nvCxnSpPr>
        <p:spPr>
          <a:xfrm>
            <a:off x="8648597" y="2212043"/>
            <a:ext cx="868680" cy="1532963"/>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97" name="Straight Connector 96">
            <a:extLst>
              <a:ext uri="{FF2B5EF4-FFF2-40B4-BE49-F238E27FC236}">
                <a16:creationId xmlns:a16="http://schemas.microsoft.com/office/drawing/2014/main" id="{F08B5AD2-B988-0661-6368-0E6785173D5F}"/>
              </a:ext>
            </a:extLst>
          </p:cNvPr>
          <p:cNvCxnSpPr>
            <a:cxnSpLocks/>
          </p:cNvCxnSpPr>
          <p:nvPr/>
        </p:nvCxnSpPr>
        <p:spPr>
          <a:xfrm flipV="1">
            <a:off x="8332305" y="1155047"/>
            <a:ext cx="1147873" cy="2107547"/>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100" name="Straight Connector 99">
            <a:extLst>
              <a:ext uri="{FF2B5EF4-FFF2-40B4-BE49-F238E27FC236}">
                <a16:creationId xmlns:a16="http://schemas.microsoft.com/office/drawing/2014/main" id="{09AFCC17-31CC-AE0F-9EE1-EAC399FD847D}"/>
              </a:ext>
            </a:extLst>
          </p:cNvPr>
          <p:cNvCxnSpPr>
            <a:cxnSpLocks/>
          </p:cNvCxnSpPr>
          <p:nvPr/>
        </p:nvCxnSpPr>
        <p:spPr>
          <a:xfrm>
            <a:off x="8316325" y="3766856"/>
            <a:ext cx="1163851" cy="1114427"/>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103" name="Straight Connector 102">
            <a:extLst>
              <a:ext uri="{FF2B5EF4-FFF2-40B4-BE49-F238E27FC236}">
                <a16:creationId xmlns:a16="http://schemas.microsoft.com/office/drawing/2014/main" id="{98993751-EB89-D3FF-588F-FC20F5677D83}"/>
              </a:ext>
            </a:extLst>
          </p:cNvPr>
          <p:cNvCxnSpPr>
            <a:cxnSpLocks/>
          </p:cNvCxnSpPr>
          <p:nvPr/>
        </p:nvCxnSpPr>
        <p:spPr>
          <a:xfrm>
            <a:off x="8167629" y="4802002"/>
            <a:ext cx="1312548" cy="637335"/>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106" name="Straight Connector 105">
            <a:extLst>
              <a:ext uri="{FF2B5EF4-FFF2-40B4-BE49-F238E27FC236}">
                <a16:creationId xmlns:a16="http://schemas.microsoft.com/office/drawing/2014/main" id="{0CD21923-4342-987E-F924-7F3B979EADED}"/>
              </a:ext>
            </a:extLst>
          </p:cNvPr>
          <p:cNvCxnSpPr>
            <a:cxnSpLocks/>
          </p:cNvCxnSpPr>
          <p:nvPr/>
        </p:nvCxnSpPr>
        <p:spPr>
          <a:xfrm flipH="1">
            <a:off x="4911199" y="1150145"/>
            <a:ext cx="91440" cy="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117" name="Straight Connector 116">
            <a:extLst>
              <a:ext uri="{FF2B5EF4-FFF2-40B4-BE49-F238E27FC236}">
                <a16:creationId xmlns:a16="http://schemas.microsoft.com/office/drawing/2014/main" id="{28695594-3243-AD51-2D86-609B754730ED}"/>
              </a:ext>
            </a:extLst>
          </p:cNvPr>
          <p:cNvCxnSpPr>
            <a:cxnSpLocks/>
          </p:cNvCxnSpPr>
          <p:nvPr/>
        </p:nvCxnSpPr>
        <p:spPr>
          <a:xfrm flipH="1">
            <a:off x="6323142" y="1163592"/>
            <a:ext cx="158343" cy="0"/>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cxnSp>
        <p:nvCxnSpPr>
          <p:cNvPr id="120" name="Straight Connector 119">
            <a:extLst>
              <a:ext uri="{FF2B5EF4-FFF2-40B4-BE49-F238E27FC236}">
                <a16:creationId xmlns:a16="http://schemas.microsoft.com/office/drawing/2014/main" id="{08B47B7C-CBF5-EF1F-ECFE-BEF3D518B945}"/>
              </a:ext>
            </a:extLst>
          </p:cNvPr>
          <p:cNvCxnSpPr>
            <a:cxnSpLocks/>
          </p:cNvCxnSpPr>
          <p:nvPr/>
        </p:nvCxnSpPr>
        <p:spPr>
          <a:xfrm flipH="1" flipV="1">
            <a:off x="7788872" y="1163593"/>
            <a:ext cx="225577" cy="8753"/>
          </a:xfrm>
          <a:prstGeom prst="line">
            <a:avLst/>
          </a:prstGeom>
          <a:ln>
            <a:solidFill>
              <a:srgbClr val="78674E">
                <a:alpha val="58956"/>
              </a:srgbClr>
            </a:solidFill>
          </a:ln>
        </p:spPr>
        <p:style>
          <a:lnRef idx="1">
            <a:schemeClr val="accent5"/>
          </a:lnRef>
          <a:fillRef idx="0">
            <a:schemeClr val="accent5"/>
          </a:fillRef>
          <a:effectRef idx="0">
            <a:schemeClr val="accent5"/>
          </a:effectRef>
          <a:fontRef idx="minor">
            <a:schemeClr val="tx1"/>
          </a:fontRef>
        </p:style>
      </p:cxnSp>
      <p:grpSp>
        <p:nvGrpSpPr>
          <p:cNvPr id="134" name="Group 133">
            <a:extLst>
              <a:ext uri="{FF2B5EF4-FFF2-40B4-BE49-F238E27FC236}">
                <a16:creationId xmlns:a16="http://schemas.microsoft.com/office/drawing/2014/main" id="{51E6B19A-F9AB-D0B7-A2E0-F1CA32BB37A2}"/>
              </a:ext>
            </a:extLst>
          </p:cNvPr>
          <p:cNvGrpSpPr/>
          <p:nvPr/>
        </p:nvGrpSpPr>
        <p:grpSpPr>
          <a:xfrm>
            <a:off x="7876462" y="1922902"/>
            <a:ext cx="2225513" cy="3712143"/>
            <a:chOff x="7876462" y="1922902"/>
            <a:chExt cx="2225513" cy="3712143"/>
          </a:xfrm>
        </p:grpSpPr>
        <p:sp>
          <p:nvSpPr>
            <p:cNvPr id="124" name="Rectangle 123">
              <a:extLst>
                <a:ext uri="{FF2B5EF4-FFF2-40B4-BE49-F238E27FC236}">
                  <a16:creationId xmlns:a16="http://schemas.microsoft.com/office/drawing/2014/main" id="{40B64569-1711-043A-EBF6-2FCC8181614F}"/>
                </a:ext>
              </a:extLst>
            </p:cNvPr>
            <p:cNvSpPr/>
            <p:nvPr/>
          </p:nvSpPr>
          <p:spPr>
            <a:xfrm>
              <a:off x="7876462" y="4606964"/>
              <a:ext cx="388607" cy="529813"/>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0327FB7F-377D-863A-BF1A-780DDDF0DB09}"/>
                </a:ext>
              </a:extLst>
            </p:cNvPr>
            <p:cNvSpPr/>
            <p:nvPr/>
          </p:nvSpPr>
          <p:spPr>
            <a:xfrm>
              <a:off x="9439054" y="5105232"/>
              <a:ext cx="388607" cy="529813"/>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AB08E8CF-AC52-8084-9662-979C0C73651E}"/>
                </a:ext>
              </a:extLst>
            </p:cNvPr>
            <p:cNvSpPr/>
            <p:nvPr/>
          </p:nvSpPr>
          <p:spPr>
            <a:xfrm>
              <a:off x="9436321" y="1922902"/>
              <a:ext cx="388607" cy="529813"/>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6F1FD9D1-F4E1-F750-3996-BFF35402E7BF}"/>
                </a:ext>
              </a:extLst>
            </p:cNvPr>
            <p:cNvGrpSpPr/>
            <p:nvPr/>
          </p:nvGrpSpPr>
          <p:grpSpPr>
            <a:xfrm>
              <a:off x="8172469" y="2212480"/>
              <a:ext cx="1929506" cy="3124797"/>
              <a:chOff x="8172469" y="2212480"/>
              <a:chExt cx="1929506" cy="3124797"/>
            </a:xfrm>
          </p:grpSpPr>
          <p:cxnSp>
            <p:nvCxnSpPr>
              <p:cNvPr id="129" name="Straight Arrow Connector 128">
                <a:extLst>
                  <a:ext uri="{FF2B5EF4-FFF2-40B4-BE49-F238E27FC236}">
                    <a16:creationId xmlns:a16="http://schemas.microsoft.com/office/drawing/2014/main" id="{C95651FE-D740-9DFE-DF2C-AABF013FD819}"/>
                  </a:ext>
                </a:extLst>
              </p:cNvPr>
              <p:cNvCxnSpPr>
                <a:cxnSpLocks/>
              </p:cNvCxnSpPr>
              <p:nvPr/>
            </p:nvCxnSpPr>
            <p:spPr>
              <a:xfrm flipH="1">
                <a:off x="8172469" y="4802002"/>
                <a:ext cx="27704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7C89515-E2B8-2408-DEAC-23E4FB668022}"/>
                  </a:ext>
                </a:extLst>
              </p:cNvPr>
              <p:cNvCxnSpPr>
                <a:cxnSpLocks/>
              </p:cNvCxnSpPr>
              <p:nvPr/>
            </p:nvCxnSpPr>
            <p:spPr>
              <a:xfrm flipH="1">
                <a:off x="9824928" y="2212480"/>
                <a:ext cx="27704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166DE4AA-DEB0-F8D3-AFE4-25CD729D136D}"/>
                  </a:ext>
                </a:extLst>
              </p:cNvPr>
              <p:cNvCxnSpPr>
                <a:cxnSpLocks/>
              </p:cNvCxnSpPr>
              <p:nvPr/>
            </p:nvCxnSpPr>
            <p:spPr>
              <a:xfrm flipH="1">
                <a:off x="9686404" y="5337277"/>
                <a:ext cx="27704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6703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C1D942-382F-9897-6EE1-997E930A649F}"/>
              </a:ext>
            </a:extLst>
          </p:cNvPr>
          <p:cNvPicPr>
            <a:picLocks noChangeAspect="1"/>
          </p:cNvPicPr>
          <p:nvPr/>
        </p:nvPicPr>
        <p:blipFill>
          <a:blip r:embed="rId2"/>
          <a:stretch>
            <a:fillRect/>
          </a:stretch>
        </p:blipFill>
        <p:spPr>
          <a:xfrm>
            <a:off x="1229275" y="228600"/>
            <a:ext cx="9733451" cy="6400800"/>
          </a:xfrm>
          <a:prstGeom prst="rect">
            <a:avLst/>
          </a:prstGeom>
        </p:spPr>
      </p:pic>
      <p:pic>
        <p:nvPicPr>
          <p:cNvPr id="3" name="Picture 2">
            <a:extLst>
              <a:ext uri="{FF2B5EF4-FFF2-40B4-BE49-F238E27FC236}">
                <a16:creationId xmlns:a16="http://schemas.microsoft.com/office/drawing/2014/main" id="{D3CE0A15-1B66-B23E-34B5-25412328D15A}"/>
              </a:ext>
            </a:extLst>
          </p:cNvPr>
          <p:cNvPicPr>
            <a:picLocks noChangeAspect="1"/>
          </p:cNvPicPr>
          <p:nvPr/>
        </p:nvPicPr>
        <p:blipFill>
          <a:blip r:embed="rId3"/>
          <a:stretch>
            <a:fillRect/>
          </a:stretch>
        </p:blipFill>
        <p:spPr>
          <a:xfrm>
            <a:off x="2128777" y="6397275"/>
            <a:ext cx="8613032" cy="290000"/>
          </a:xfrm>
          <a:prstGeom prst="rect">
            <a:avLst/>
          </a:prstGeom>
        </p:spPr>
      </p:pic>
    </p:spTree>
    <p:extLst>
      <p:ext uri="{BB962C8B-B14F-4D97-AF65-F5344CB8AC3E}">
        <p14:creationId xmlns:p14="http://schemas.microsoft.com/office/powerpoint/2010/main" val="1811115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9E69D5-A83C-2AFC-8FC5-30C64F059C65}"/>
              </a:ext>
            </a:extLst>
          </p:cNvPr>
          <p:cNvPicPr>
            <a:picLocks noChangeAspect="1"/>
          </p:cNvPicPr>
          <p:nvPr/>
        </p:nvPicPr>
        <p:blipFill>
          <a:blip r:embed="rId2"/>
          <a:stretch>
            <a:fillRect/>
          </a:stretch>
        </p:blipFill>
        <p:spPr>
          <a:xfrm>
            <a:off x="1273598" y="228600"/>
            <a:ext cx="9644804" cy="6400800"/>
          </a:xfrm>
          <a:prstGeom prst="rect">
            <a:avLst/>
          </a:prstGeom>
        </p:spPr>
      </p:pic>
    </p:spTree>
    <p:extLst>
      <p:ext uri="{BB962C8B-B14F-4D97-AF65-F5344CB8AC3E}">
        <p14:creationId xmlns:p14="http://schemas.microsoft.com/office/powerpoint/2010/main" val="360876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4868A7-C741-9A82-DDFE-6C2AC49F5551}"/>
              </a:ext>
            </a:extLst>
          </p:cNvPr>
          <p:cNvPicPr>
            <a:picLocks noChangeAspect="1"/>
          </p:cNvPicPr>
          <p:nvPr/>
        </p:nvPicPr>
        <p:blipFill>
          <a:blip r:embed="rId3"/>
          <a:stretch>
            <a:fillRect/>
          </a:stretch>
        </p:blipFill>
        <p:spPr>
          <a:xfrm>
            <a:off x="1098331" y="228600"/>
            <a:ext cx="9995338" cy="6400800"/>
          </a:xfrm>
          <a:prstGeom prst="rect">
            <a:avLst/>
          </a:prstGeom>
        </p:spPr>
      </p:pic>
    </p:spTree>
    <p:extLst>
      <p:ext uri="{BB962C8B-B14F-4D97-AF65-F5344CB8AC3E}">
        <p14:creationId xmlns:p14="http://schemas.microsoft.com/office/powerpoint/2010/main" val="1607506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7D54FB-92FF-592E-86DD-E038756A2615}"/>
              </a:ext>
            </a:extLst>
          </p:cNvPr>
          <p:cNvSpPr txBox="1"/>
          <p:nvPr/>
        </p:nvSpPr>
        <p:spPr>
          <a:xfrm>
            <a:off x="5195570" y="1969921"/>
            <a:ext cx="4254691" cy="707886"/>
          </a:xfrm>
          <a:prstGeom prst="rect">
            <a:avLst/>
          </a:prstGeom>
          <a:solidFill>
            <a:schemeClr val="bg1"/>
          </a:solidFill>
        </p:spPr>
        <p:txBody>
          <a:bodyPr wrap="none" rtlCol="0">
            <a:spAutoFit/>
          </a:bodyPr>
          <a:lstStyle/>
          <a:p>
            <a:r>
              <a:rPr lang="en-US" sz="4000" dirty="0">
                <a:solidFill>
                  <a:srgbClr val="78674E"/>
                </a:solidFill>
              </a:rPr>
              <a:t>palbert2@gmu.edu</a:t>
            </a:r>
          </a:p>
        </p:txBody>
      </p:sp>
      <p:sp>
        <p:nvSpPr>
          <p:cNvPr id="3" name="TextBox 2">
            <a:extLst>
              <a:ext uri="{FF2B5EF4-FFF2-40B4-BE49-F238E27FC236}">
                <a16:creationId xmlns:a16="http://schemas.microsoft.com/office/drawing/2014/main" id="{6B277066-B243-C02C-92F7-3E70D4C416F3}"/>
              </a:ext>
            </a:extLst>
          </p:cNvPr>
          <p:cNvSpPr txBox="1"/>
          <p:nvPr/>
        </p:nvSpPr>
        <p:spPr>
          <a:xfrm>
            <a:off x="4871764" y="3194177"/>
            <a:ext cx="4885694" cy="1182434"/>
          </a:xfrm>
          <a:prstGeom prst="rect">
            <a:avLst/>
          </a:prstGeom>
          <a:noFill/>
        </p:spPr>
        <p:txBody>
          <a:bodyPr wrap="square" rtlCol="0">
            <a:spAutoFit/>
          </a:bodyPr>
          <a:lstStyle/>
          <a:p>
            <a:pPr algn="ctr"/>
            <a:r>
              <a:rPr lang="en-US" sz="2800" dirty="0"/>
              <a:t>Data :</a:t>
            </a:r>
          </a:p>
          <a:p>
            <a:pPr algn="l"/>
            <a:r>
              <a:rPr lang="en-US" sz="4000" b="0" i="0" strike="noStrike" dirty="0">
                <a:solidFill>
                  <a:srgbClr val="2A5BD7"/>
                </a:solidFill>
                <a:effectLst/>
                <a:latin typeface="proxima nova extrabold" panose="02000506030000020004" pitchFamily="2" charset="0"/>
                <a:hlinkClick r:id="rId2"/>
              </a:rPr>
              <a:t>bit.ly/SealsSayWhat</a:t>
            </a:r>
            <a:endParaRPr lang="en-US" sz="4000" b="0" i="0" dirty="0">
              <a:solidFill>
                <a:srgbClr val="273144"/>
              </a:solidFill>
              <a:effectLst/>
              <a:latin typeface="proxima nova extrabold" panose="02000506030000020004" pitchFamily="2" charset="0"/>
            </a:endParaRPr>
          </a:p>
        </p:txBody>
      </p:sp>
      <p:sp>
        <p:nvSpPr>
          <p:cNvPr id="5" name="Title 4">
            <a:extLst>
              <a:ext uri="{FF2B5EF4-FFF2-40B4-BE49-F238E27FC236}">
                <a16:creationId xmlns:a16="http://schemas.microsoft.com/office/drawing/2014/main" id="{B0733ADD-D7F8-7711-D157-48B3D35F1E6D}"/>
              </a:ext>
            </a:extLst>
          </p:cNvPr>
          <p:cNvSpPr>
            <a:spLocks noGrp="1"/>
          </p:cNvSpPr>
          <p:nvPr>
            <p:ph type="title"/>
          </p:nvPr>
        </p:nvSpPr>
        <p:spPr>
          <a:xfrm>
            <a:off x="490960" y="127989"/>
            <a:ext cx="10515600" cy="1325563"/>
          </a:xfrm>
        </p:spPr>
        <p:txBody>
          <a:bodyPr/>
          <a:lstStyle/>
          <a:p>
            <a:r>
              <a:rPr lang="en-US" dirty="0"/>
              <a:t>Questions/Comments/Data</a:t>
            </a:r>
          </a:p>
        </p:txBody>
      </p:sp>
      <p:sp>
        <p:nvSpPr>
          <p:cNvPr id="7" name="TextBox 6">
            <a:extLst>
              <a:ext uri="{FF2B5EF4-FFF2-40B4-BE49-F238E27FC236}">
                <a16:creationId xmlns:a16="http://schemas.microsoft.com/office/drawing/2014/main" id="{2CEF1FDF-ADE3-5CCD-33A8-BE0ECC336CB3}"/>
              </a:ext>
            </a:extLst>
          </p:cNvPr>
          <p:cNvSpPr txBox="1"/>
          <p:nvPr/>
        </p:nvSpPr>
        <p:spPr>
          <a:xfrm>
            <a:off x="9072053" y="5252683"/>
            <a:ext cx="3061110" cy="1477328"/>
          </a:xfrm>
          <a:prstGeom prst="rect">
            <a:avLst/>
          </a:prstGeom>
          <a:noFill/>
        </p:spPr>
        <p:txBody>
          <a:bodyPr wrap="square" rtlCol="0">
            <a:spAutoFit/>
          </a:bodyPr>
          <a:lstStyle/>
          <a:p>
            <a:pPr algn="ctr"/>
            <a:r>
              <a:rPr lang="en-US" dirty="0">
                <a:solidFill>
                  <a:srgbClr val="78674E"/>
                </a:solidFill>
              </a:rPr>
              <a:t>Special thanks to Jonathan Shea for invaluable feedback on this project!</a:t>
            </a:r>
          </a:p>
          <a:p>
            <a:pPr algn="ctr"/>
            <a:endParaRPr lang="en-US" dirty="0">
              <a:solidFill>
                <a:srgbClr val="78674E"/>
              </a:solidFill>
            </a:endParaRPr>
          </a:p>
          <a:p>
            <a:pPr algn="ctr"/>
            <a:r>
              <a:rPr lang="en-US" dirty="0">
                <a:solidFill>
                  <a:srgbClr val="78674E"/>
                </a:solidFill>
              </a:rPr>
              <a:t>All errors are solely my own.</a:t>
            </a:r>
          </a:p>
        </p:txBody>
      </p:sp>
      <p:pic>
        <p:nvPicPr>
          <p:cNvPr id="13" name="Picture 12" descr="A picture containing text&#10;&#10;Description automatically generated">
            <a:extLst>
              <a:ext uri="{FF2B5EF4-FFF2-40B4-BE49-F238E27FC236}">
                <a16:creationId xmlns:a16="http://schemas.microsoft.com/office/drawing/2014/main" id="{8485988D-D886-C642-2B51-224BA04B667E}"/>
              </a:ext>
            </a:extLst>
          </p:cNvPr>
          <p:cNvPicPr>
            <a:picLocks noChangeAspect="1"/>
          </p:cNvPicPr>
          <p:nvPr/>
        </p:nvPicPr>
        <p:blipFill>
          <a:blip r:embed="rId3"/>
          <a:stretch>
            <a:fillRect/>
          </a:stretch>
        </p:blipFill>
        <p:spPr>
          <a:xfrm>
            <a:off x="184879" y="2153684"/>
            <a:ext cx="4254690" cy="4254690"/>
          </a:xfrm>
          <a:prstGeom prst="rect">
            <a:avLst/>
          </a:prstGeom>
        </p:spPr>
      </p:pic>
      <p:pic>
        <p:nvPicPr>
          <p:cNvPr id="1026" name="Picture 2">
            <a:extLst>
              <a:ext uri="{FF2B5EF4-FFF2-40B4-BE49-F238E27FC236}">
                <a16:creationId xmlns:a16="http://schemas.microsoft.com/office/drawing/2014/main" id="{F96914BE-7123-3E74-0E8C-95976644A95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99092" y="4281029"/>
            <a:ext cx="2440766" cy="2440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873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BC6F72-274E-F544-A8E4-86F7C45D9820}"/>
              </a:ext>
            </a:extLst>
          </p:cNvPr>
          <p:cNvSpPr/>
          <p:nvPr/>
        </p:nvSpPr>
        <p:spPr>
          <a:xfrm>
            <a:off x="0" y="0"/>
            <a:ext cx="12192000" cy="6857999"/>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3942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C5231-8837-C0A3-7514-4BD50DA4A741}"/>
              </a:ext>
            </a:extLst>
          </p:cNvPr>
          <p:cNvSpPr>
            <a:spLocks noGrp="1"/>
          </p:cNvSpPr>
          <p:nvPr>
            <p:ph type="ctrTitle"/>
          </p:nvPr>
        </p:nvSpPr>
        <p:spPr>
          <a:xfrm>
            <a:off x="2210764" y="1122363"/>
            <a:ext cx="7861859" cy="2387600"/>
          </a:xfrm>
          <a:solidFill>
            <a:schemeClr val="bg1">
              <a:lumMod val="85000"/>
              <a:alpha val="68427"/>
            </a:schemeClr>
          </a:solidFill>
        </p:spPr>
        <p:txBody>
          <a:bodyPr>
            <a:normAutofit fontScale="90000"/>
          </a:bodyPr>
          <a:lstStyle/>
          <a:p>
            <a:r>
              <a:rPr lang="en-US" dirty="0">
                <a:latin typeface="+mn-lt"/>
              </a:rPr>
              <a:t>”Say What?”</a:t>
            </a:r>
            <a:br>
              <a:rPr lang="en-US" dirty="0"/>
            </a:br>
            <a:r>
              <a:rPr lang="en-US" sz="4400" dirty="0"/>
              <a:t>Searching for Cultural Conformity and Diversity Using Byzantine Seals</a:t>
            </a:r>
          </a:p>
        </p:txBody>
      </p:sp>
      <p:sp>
        <p:nvSpPr>
          <p:cNvPr id="3" name="Content Placeholder 2">
            <a:extLst>
              <a:ext uri="{FF2B5EF4-FFF2-40B4-BE49-F238E27FC236}">
                <a16:creationId xmlns:a16="http://schemas.microsoft.com/office/drawing/2014/main" id="{124C4603-4B8A-8F29-ACB0-7D731457B1A4}"/>
              </a:ext>
            </a:extLst>
          </p:cNvPr>
          <p:cNvSpPr>
            <a:spLocks noGrp="1"/>
          </p:cNvSpPr>
          <p:nvPr>
            <p:ph type="subTitle" idx="1"/>
          </p:nvPr>
        </p:nvSpPr>
        <p:spPr/>
        <p:txBody>
          <a:bodyPr>
            <a:normAutofit lnSpcReduction="10000"/>
          </a:bodyPr>
          <a:lstStyle/>
          <a:p>
            <a:endParaRPr lang="en-US" dirty="0"/>
          </a:p>
          <a:p>
            <a:r>
              <a:rPr lang="en-US" dirty="0"/>
              <a:t>Paul Albert</a:t>
            </a:r>
          </a:p>
          <a:p>
            <a:r>
              <a:rPr lang="en-US" dirty="0"/>
              <a:t>George Mason University</a:t>
            </a:r>
          </a:p>
          <a:p>
            <a:r>
              <a:rPr lang="en-US" dirty="0"/>
              <a:t>Dumbarton Oaks</a:t>
            </a:r>
          </a:p>
        </p:txBody>
      </p:sp>
      <p:sp>
        <p:nvSpPr>
          <p:cNvPr id="4" name="TextBox 3">
            <a:extLst>
              <a:ext uri="{FF2B5EF4-FFF2-40B4-BE49-F238E27FC236}">
                <a16:creationId xmlns:a16="http://schemas.microsoft.com/office/drawing/2014/main" id="{A497998F-44BA-3520-6DD9-392E66DACE40}"/>
              </a:ext>
            </a:extLst>
          </p:cNvPr>
          <p:cNvSpPr txBox="1"/>
          <p:nvPr/>
        </p:nvSpPr>
        <p:spPr>
          <a:xfrm>
            <a:off x="3602787" y="5550971"/>
            <a:ext cx="5637121" cy="369332"/>
          </a:xfrm>
          <a:prstGeom prst="rect">
            <a:avLst/>
          </a:prstGeom>
          <a:noFill/>
        </p:spPr>
        <p:txBody>
          <a:bodyPr wrap="none" rtlCol="0">
            <a:spAutoFit/>
          </a:bodyPr>
          <a:lstStyle/>
          <a:p>
            <a:r>
              <a:rPr lang="en-US" dirty="0"/>
              <a:t>International Congress on Medieval Studies, May 11, 2023</a:t>
            </a:r>
          </a:p>
        </p:txBody>
      </p:sp>
      <p:pic>
        <p:nvPicPr>
          <p:cNvPr id="6" name="Picture 5" descr="A picture containing coin, trilobite, arthropod, black&#10;&#10;Description automatically generated">
            <a:extLst>
              <a:ext uri="{FF2B5EF4-FFF2-40B4-BE49-F238E27FC236}">
                <a16:creationId xmlns:a16="http://schemas.microsoft.com/office/drawing/2014/main" id="{50B945C0-F10C-38E7-3282-B6F2F68A2CA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flipH="1">
            <a:off x="10406628" y="4343400"/>
            <a:ext cx="1569390" cy="1828800"/>
          </a:xfrm>
          <a:prstGeom prst="rect">
            <a:avLst/>
          </a:prstGeom>
        </p:spPr>
      </p:pic>
      <p:pic>
        <p:nvPicPr>
          <p:cNvPr id="7" name="Picture 6" descr="A close-up of a planet&#10;&#10;Description automatically generated with low confidence">
            <a:extLst>
              <a:ext uri="{FF2B5EF4-FFF2-40B4-BE49-F238E27FC236}">
                <a16:creationId xmlns:a16="http://schemas.microsoft.com/office/drawing/2014/main" id="{8411DB82-B30A-F5DE-5246-31220F8AC57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83972" y="184149"/>
            <a:ext cx="1838606" cy="1828800"/>
          </a:xfrm>
          <a:prstGeom prst="rect">
            <a:avLst/>
          </a:prstGeom>
        </p:spPr>
      </p:pic>
      <p:pic>
        <p:nvPicPr>
          <p:cNvPr id="8" name="Picture 7" descr="A coin with a person's face on it&#10;&#10;Description automatically generated with low confidence">
            <a:extLst>
              <a:ext uri="{FF2B5EF4-FFF2-40B4-BE49-F238E27FC236}">
                <a16:creationId xmlns:a16="http://schemas.microsoft.com/office/drawing/2014/main" id="{705ADED3-8886-E1E6-DEC5-49016D3D94D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flipH="1">
            <a:off x="10308672" y="270668"/>
            <a:ext cx="1765301" cy="1655762"/>
          </a:xfrm>
          <a:prstGeom prst="rect">
            <a:avLst/>
          </a:prstGeom>
        </p:spPr>
      </p:pic>
      <p:pic>
        <p:nvPicPr>
          <p:cNvPr id="10" name="Picture 9" descr="A picture containing spider, outdoor object, net, tiled&#10;&#10;Description automatically generated">
            <a:extLst>
              <a:ext uri="{FF2B5EF4-FFF2-40B4-BE49-F238E27FC236}">
                <a16:creationId xmlns:a16="http://schemas.microsoft.com/office/drawing/2014/main" id="{1B5E895E-3EDA-0682-5B53-D83C4CDF2489}"/>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193778" y="4497671"/>
            <a:ext cx="1828800" cy="1828800"/>
          </a:xfrm>
          <a:prstGeom prst="rect">
            <a:avLst/>
          </a:prstGeom>
        </p:spPr>
      </p:pic>
    </p:spTree>
    <p:extLst>
      <p:ext uri="{BB962C8B-B14F-4D97-AF65-F5344CB8AC3E}">
        <p14:creationId xmlns:p14="http://schemas.microsoft.com/office/powerpoint/2010/main" val="1946291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D42E-1AD2-1EA7-86CE-04DC461E7080}"/>
              </a:ext>
            </a:extLst>
          </p:cNvPr>
          <p:cNvSpPr>
            <a:spLocks noGrp="1"/>
          </p:cNvSpPr>
          <p:nvPr>
            <p:ph type="title"/>
          </p:nvPr>
        </p:nvSpPr>
        <p:spPr/>
        <p:txBody>
          <a:bodyPr/>
          <a:lstStyle/>
          <a:p>
            <a:r>
              <a:rPr lang="en-US" dirty="0"/>
              <a:t>One more thing!</a:t>
            </a:r>
          </a:p>
        </p:txBody>
      </p:sp>
      <p:sp>
        <p:nvSpPr>
          <p:cNvPr id="3" name="Content Placeholder 2">
            <a:extLst>
              <a:ext uri="{FF2B5EF4-FFF2-40B4-BE49-F238E27FC236}">
                <a16:creationId xmlns:a16="http://schemas.microsoft.com/office/drawing/2014/main" id="{2D9EEFA4-F4BB-3263-28D0-158C2C15C2E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71126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2AAEF5-2EF8-E7A4-D618-5193E5B746EA}"/>
              </a:ext>
            </a:extLst>
          </p:cNvPr>
          <p:cNvPicPr>
            <a:picLocks noChangeAspect="1"/>
          </p:cNvPicPr>
          <p:nvPr/>
        </p:nvPicPr>
        <p:blipFill>
          <a:blip r:embed="rId2"/>
          <a:stretch>
            <a:fillRect/>
          </a:stretch>
        </p:blipFill>
        <p:spPr>
          <a:xfrm>
            <a:off x="1041902" y="228600"/>
            <a:ext cx="10108196" cy="6400800"/>
          </a:xfrm>
          <a:prstGeom prst="rect">
            <a:avLst/>
          </a:prstGeom>
        </p:spPr>
      </p:pic>
    </p:spTree>
    <p:extLst>
      <p:ext uri="{BB962C8B-B14F-4D97-AF65-F5344CB8AC3E}">
        <p14:creationId xmlns:p14="http://schemas.microsoft.com/office/powerpoint/2010/main" val="404593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11AD0A-D131-7734-DD7D-73FA3231A15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97419" y="298324"/>
            <a:ext cx="7637124" cy="6220352"/>
          </a:xfrm>
          <a:prstGeom prst="rect">
            <a:avLst/>
          </a:prstGeom>
        </p:spPr>
      </p:pic>
      <p:sp>
        <p:nvSpPr>
          <p:cNvPr id="3" name="TextBox 2">
            <a:extLst>
              <a:ext uri="{FF2B5EF4-FFF2-40B4-BE49-F238E27FC236}">
                <a16:creationId xmlns:a16="http://schemas.microsoft.com/office/drawing/2014/main" id="{B595B22D-2907-F96A-E78F-9072BE0CA985}"/>
              </a:ext>
            </a:extLst>
          </p:cNvPr>
          <p:cNvSpPr txBox="1"/>
          <p:nvPr/>
        </p:nvSpPr>
        <p:spPr>
          <a:xfrm>
            <a:off x="197421" y="6581002"/>
            <a:ext cx="3621143" cy="276999"/>
          </a:xfrm>
          <a:prstGeom prst="rect">
            <a:avLst/>
          </a:prstGeom>
          <a:noFill/>
        </p:spPr>
        <p:txBody>
          <a:bodyPr wrap="square" rtlCol="0">
            <a:spAutoFit/>
          </a:bodyPr>
          <a:lstStyle/>
          <a:p>
            <a:r>
              <a:rPr lang="en-US" sz="1200" dirty="0"/>
              <a:t>Source: The MIT Technology Review, </a:t>
            </a:r>
            <a:r>
              <a:rPr lang="en-US" sz="1200" dirty="0">
                <a:latin typeface="NeueHaas"/>
              </a:rPr>
              <a:t>February 28, 2019</a:t>
            </a:r>
            <a:endParaRPr lang="en-US" sz="1200" dirty="0"/>
          </a:p>
        </p:txBody>
      </p:sp>
      <p:sp>
        <p:nvSpPr>
          <p:cNvPr id="4" name="TextBox 3">
            <a:extLst>
              <a:ext uri="{FF2B5EF4-FFF2-40B4-BE49-F238E27FC236}">
                <a16:creationId xmlns:a16="http://schemas.microsoft.com/office/drawing/2014/main" id="{D9A3BF0A-6812-92A8-7E62-10BF2777B908}"/>
              </a:ext>
            </a:extLst>
          </p:cNvPr>
          <p:cNvSpPr txBox="1"/>
          <p:nvPr/>
        </p:nvSpPr>
        <p:spPr>
          <a:xfrm>
            <a:off x="7962452" y="1079948"/>
            <a:ext cx="3483685" cy="1077218"/>
          </a:xfrm>
          <a:prstGeom prst="rect">
            <a:avLst/>
          </a:prstGeom>
          <a:noFill/>
        </p:spPr>
        <p:txBody>
          <a:bodyPr wrap="square" rtlCol="0">
            <a:spAutoFit/>
          </a:bodyPr>
          <a:lstStyle/>
          <a:p>
            <a:r>
              <a:rPr lang="en-US" sz="3200" dirty="0">
                <a:solidFill>
                  <a:srgbClr val="78674E"/>
                </a:solidFill>
              </a:rPr>
              <a:t>“The squeaky</a:t>
            </a:r>
            <a:br>
              <a:rPr lang="en-US" sz="3200" dirty="0">
                <a:solidFill>
                  <a:srgbClr val="78674E"/>
                </a:solidFill>
              </a:rPr>
            </a:br>
            <a:r>
              <a:rPr lang="en-US" sz="3200" dirty="0">
                <a:solidFill>
                  <a:srgbClr val="78674E"/>
                </a:solidFill>
              </a:rPr>
              <a:t>  wheel gets the oil”</a:t>
            </a:r>
          </a:p>
        </p:txBody>
      </p:sp>
      <p:sp>
        <p:nvSpPr>
          <p:cNvPr id="5" name="TextBox 4">
            <a:extLst>
              <a:ext uri="{FF2B5EF4-FFF2-40B4-BE49-F238E27FC236}">
                <a16:creationId xmlns:a16="http://schemas.microsoft.com/office/drawing/2014/main" id="{BB05D901-ADF1-1A5D-6277-27D4CB3431BD}"/>
              </a:ext>
            </a:extLst>
          </p:cNvPr>
          <p:cNvSpPr txBox="1"/>
          <p:nvPr/>
        </p:nvSpPr>
        <p:spPr>
          <a:xfrm>
            <a:off x="7962452" y="2963265"/>
            <a:ext cx="4774603" cy="1077218"/>
          </a:xfrm>
          <a:prstGeom prst="rect">
            <a:avLst/>
          </a:prstGeom>
          <a:noFill/>
        </p:spPr>
        <p:txBody>
          <a:bodyPr wrap="square" rtlCol="0">
            <a:spAutoFit/>
          </a:bodyPr>
          <a:lstStyle/>
          <a:p>
            <a:r>
              <a:rPr lang="en-US" sz="3200" dirty="0">
                <a:solidFill>
                  <a:srgbClr val="78674E"/>
                </a:solidFill>
              </a:rPr>
              <a:t>“The nail that sticks out</a:t>
            </a:r>
            <a:br>
              <a:rPr lang="en-US" sz="3200" dirty="0">
                <a:solidFill>
                  <a:srgbClr val="78674E"/>
                </a:solidFill>
              </a:rPr>
            </a:br>
            <a:r>
              <a:rPr lang="en-US" sz="3200" dirty="0">
                <a:solidFill>
                  <a:srgbClr val="78674E"/>
                </a:solidFill>
              </a:rPr>
              <a:t>  gets hammered down”</a:t>
            </a:r>
          </a:p>
        </p:txBody>
      </p:sp>
      <p:sp>
        <p:nvSpPr>
          <p:cNvPr id="6" name="TextBox 5">
            <a:extLst>
              <a:ext uri="{FF2B5EF4-FFF2-40B4-BE49-F238E27FC236}">
                <a16:creationId xmlns:a16="http://schemas.microsoft.com/office/drawing/2014/main" id="{DEFD6F18-81DF-C804-48AA-50EC15C0403A}"/>
              </a:ext>
            </a:extLst>
          </p:cNvPr>
          <p:cNvSpPr txBox="1"/>
          <p:nvPr/>
        </p:nvSpPr>
        <p:spPr>
          <a:xfrm>
            <a:off x="7962453" y="4846578"/>
            <a:ext cx="4121972" cy="1077218"/>
          </a:xfrm>
          <a:prstGeom prst="rect">
            <a:avLst/>
          </a:prstGeom>
          <a:noFill/>
        </p:spPr>
        <p:txBody>
          <a:bodyPr wrap="square" rtlCol="0">
            <a:spAutoFit/>
          </a:bodyPr>
          <a:lstStyle/>
          <a:p>
            <a:r>
              <a:rPr lang="en-US" sz="3200" dirty="0">
                <a:solidFill>
                  <a:srgbClr val="78674E"/>
                </a:solidFill>
              </a:rPr>
              <a:t>“The higher the tree,</a:t>
            </a:r>
            <a:br>
              <a:rPr lang="en-US" sz="3200" dirty="0">
                <a:solidFill>
                  <a:srgbClr val="78674E"/>
                </a:solidFill>
              </a:rPr>
            </a:br>
            <a:r>
              <a:rPr lang="en-US" sz="3200" dirty="0">
                <a:solidFill>
                  <a:srgbClr val="78674E"/>
                </a:solidFill>
              </a:rPr>
              <a:t>  the stronger the wind”</a:t>
            </a:r>
          </a:p>
        </p:txBody>
      </p:sp>
    </p:spTree>
    <p:extLst>
      <p:ext uri="{BB962C8B-B14F-4D97-AF65-F5344CB8AC3E}">
        <p14:creationId xmlns:p14="http://schemas.microsoft.com/office/powerpoint/2010/main" val="381265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62283-48F7-0493-9807-B2892BC5ADDF}"/>
              </a:ext>
            </a:extLst>
          </p:cNvPr>
          <p:cNvPicPr>
            <a:picLocks noChangeAspect="1"/>
          </p:cNvPicPr>
          <p:nvPr/>
        </p:nvPicPr>
        <p:blipFill>
          <a:blip r:embed="rId2"/>
          <a:stretch>
            <a:fillRect/>
          </a:stretch>
        </p:blipFill>
        <p:spPr>
          <a:xfrm>
            <a:off x="7071833" y="1744083"/>
            <a:ext cx="4915065" cy="3177238"/>
          </a:xfrm>
          <a:prstGeom prst="rect">
            <a:avLst/>
          </a:prstGeom>
        </p:spPr>
      </p:pic>
      <p:sp>
        <p:nvSpPr>
          <p:cNvPr id="5" name="TextBox 4">
            <a:extLst>
              <a:ext uri="{FF2B5EF4-FFF2-40B4-BE49-F238E27FC236}">
                <a16:creationId xmlns:a16="http://schemas.microsoft.com/office/drawing/2014/main" id="{CF6F0FE5-A1D4-D8DD-3731-00FA468DD489}"/>
              </a:ext>
            </a:extLst>
          </p:cNvPr>
          <p:cNvSpPr txBox="1"/>
          <p:nvPr/>
        </p:nvSpPr>
        <p:spPr>
          <a:xfrm>
            <a:off x="6651142" y="6491931"/>
            <a:ext cx="5335756" cy="276999"/>
          </a:xfrm>
          <a:prstGeom prst="rect">
            <a:avLst/>
          </a:prstGeom>
          <a:noFill/>
        </p:spPr>
        <p:txBody>
          <a:bodyPr wrap="none" rtlCol="0">
            <a:spAutoFit/>
          </a:bodyPr>
          <a:lstStyle/>
          <a:p>
            <a:r>
              <a:rPr lang="en-US" sz="1200" dirty="0"/>
              <a:t>https://</a:t>
            </a:r>
            <a:r>
              <a:rPr lang="en-US" sz="1200" dirty="0" err="1"/>
              <a:t>www.doaks.org</a:t>
            </a:r>
            <a:r>
              <a:rPr lang="en-US" sz="1200" dirty="0"/>
              <a:t>/resources/seals/byzantine-seals/BZS.1951.31.5.495/view</a:t>
            </a:r>
          </a:p>
        </p:txBody>
      </p:sp>
      <p:sp>
        <p:nvSpPr>
          <p:cNvPr id="6" name="TextBox 5">
            <a:extLst>
              <a:ext uri="{FF2B5EF4-FFF2-40B4-BE49-F238E27FC236}">
                <a16:creationId xmlns:a16="http://schemas.microsoft.com/office/drawing/2014/main" id="{BD689FBB-3FED-C5E1-1C68-53AB5055AB18}"/>
              </a:ext>
            </a:extLst>
          </p:cNvPr>
          <p:cNvSpPr txBox="1"/>
          <p:nvPr/>
        </p:nvSpPr>
        <p:spPr>
          <a:xfrm>
            <a:off x="547969" y="2844779"/>
            <a:ext cx="5850618" cy="3785652"/>
          </a:xfrm>
          <a:prstGeom prst="rect">
            <a:avLst/>
          </a:prstGeom>
          <a:noFill/>
        </p:spPr>
        <p:txBody>
          <a:bodyPr wrap="square" rtlCol="0">
            <a:spAutoFit/>
          </a:bodyPr>
          <a:lstStyle/>
          <a:p>
            <a:pPr algn="l"/>
            <a:r>
              <a:rPr lang="en-US" sz="1600" b="1" dirty="0">
                <a:solidFill>
                  <a:srgbClr val="000000"/>
                </a:solidFill>
                <a:latin typeface="josefin-sans"/>
              </a:rPr>
              <a:t>Obverse Description</a:t>
            </a:r>
          </a:p>
          <a:p>
            <a:pPr algn="l"/>
            <a:r>
              <a:rPr lang="en-US" sz="1600" b="0" i="0" dirty="0">
                <a:solidFill>
                  <a:srgbClr val="000000"/>
                </a:solidFill>
                <a:effectLst/>
                <a:latin typeface="proxima-nova"/>
              </a:rPr>
              <a:t>Bust of the Virgin holding the Christ child on her left arm. Sigla.</a:t>
            </a:r>
            <a:r>
              <a:rPr lang="el-GR" sz="1600" b="0" i="0" dirty="0">
                <a:solidFill>
                  <a:srgbClr val="000000"/>
                </a:solidFill>
                <a:effectLst/>
                <a:latin typeface="proxima-nova"/>
              </a:rPr>
              <a:t> </a:t>
            </a:r>
            <a:r>
              <a:rPr lang="en-US" sz="1600" b="0" i="0" dirty="0">
                <a:solidFill>
                  <a:srgbClr val="000000"/>
                </a:solidFill>
                <a:effectLst/>
                <a:latin typeface="proxima-nova"/>
              </a:rPr>
              <a:t>Border of dots.</a:t>
            </a:r>
            <a:br>
              <a:rPr lang="en-US" sz="1600" b="0" i="0" dirty="0">
                <a:solidFill>
                  <a:srgbClr val="000000"/>
                </a:solidFill>
                <a:effectLst/>
                <a:latin typeface="proxima-nova"/>
              </a:rPr>
            </a:br>
            <a:endParaRPr lang="en-US" sz="1600" dirty="0">
              <a:solidFill>
                <a:srgbClr val="000000"/>
              </a:solidFill>
              <a:latin typeface="proxima-nova"/>
            </a:endParaRPr>
          </a:p>
          <a:p>
            <a:pPr algn="l"/>
            <a:r>
              <a:rPr lang="en-US" sz="1600" b="1" dirty="0">
                <a:solidFill>
                  <a:srgbClr val="000000"/>
                </a:solidFill>
                <a:latin typeface="josefin-sans"/>
              </a:rPr>
              <a:t>Reverse Description</a:t>
            </a:r>
          </a:p>
          <a:p>
            <a:pPr algn="l"/>
            <a:r>
              <a:rPr lang="en-US" sz="1600" b="0" i="0" dirty="0">
                <a:solidFill>
                  <a:srgbClr val="000000"/>
                </a:solidFill>
                <a:effectLst/>
                <a:latin typeface="proxima-nova"/>
              </a:rPr>
              <a:t>Inscription of seven lines. Border of dots.</a:t>
            </a:r>
          </a:p>
          <a:p>
            <a:pPr algn="l"/>
            <a:endParaRPr lang="en-US" sz="1600" dirty="0">
              <a:solidFill>
                <a:srgbClr val="000000"/>
              </a:solidFill>
              <a:latin typeface="athenarubyweb"/>
            </a:endParaRPr>
          </a:p>
          <a:p>
            <a:pPr algn="l"/>
            <a:r>
              <a:rPr lang="en-US" sz="1600" b="1" dirty="0">
                <a:solidFill>
                  <a:srgbClr val="000000"/>
                </a:solidFill>
                <a:latin typeface="josefin-sans"/>
              </a:rPr>
              <a:t>Inscription Text</a:t>
            </a:r>
          </a:p>
          <a:p>
            <a:pPr algn="l"/>
            <a:r>
              <a:rPr lang="el-GR" sz="1600" b="0" i="0" dirty="0">
                <a:solidFill>
                  <a:srgbClr val="000000"/>
                </a:solidFill>
                <a:effectLst/>
                <a:latin typeface="proxima-nova"/>
              </a:rPr>
              <a:t>Θεοτόκε </a:t>
            </a:r>
            <a:r>
              <a:rPr lang="el-GR" sz="1600" b="0" i="0" dirty="0" err="1">
                <a:solidFill>
                  <a:srgbClr val="000000"/>
                </a:solidFill>
                <a:effectLst/>
                <a:latin typeface="proxima-nova"/>
              </a:rPr>
              <a:t>βοήθει</a:t>
            </a:r>
            <a:r>
              <a:rPr lang="el-GR" sz="1600" b="0" i="0" dirty="0">
                <a:solidFill>
                  <a:srgbClr val="000000"/>
                </a:solidFill>
                <a:effectLst/>
                <a:latin typeface="proxima-nova"/>
              </a:rPr>
              <a:t> </a:t>
            </a:r>
            <a:r>
              <a:rPr lang="el-GR" sz="1600" b="0" i="0" dirty="0" err="1">
                <a:solidFill>
                  <a:srgbClr val="000000"/>
                </a:solidFill>
                <a:effectLst/>
                <a:latin typeface="proxima-nova"/>
              </a:rPr>
              <a:t>τῷ</a:t>
            </a:r>
            <a:r>
              <a:rPr lang="el-GR" sz="1600" b="0" i="0" dirty="0">
                <a:solidFill>
                  <a:srgbClr val="000000"/>
                </a:solidFill>
                <a:effectLst/>
                <a:latin typeface="proxima-nova"/>
              </a:rPr>
              <a:t> </a:t>
            </a:r>
            <a:r>
              <a:rPr lang="el-GR" sz="1600" b="0" i="0" dirty="0" err="1">
                <a:solidFill>
                  <a:srgbClr val="000000"/>
                </a:solidFill>
                <a:effectLst/>
                <a:latin typeface="proxima-nova"/>
              </a:rPr>
              <a:t>σῷ</a:t>
            </a:r>
            <a:r>
              <a:rPr lang="el-GR" sz="1600" b="0" i="0" dirty="0">
                <a:solidFill>
                  <a:srgbClr val="000000"/>
                </a:solidFill>
                <a:effectLst/>
                <a:latin typeface="proxima-nova"/>
              </a:rPr>
              <a:t> </a:t>
            </a:r>
            <a:r>
              <a:rPr lang="el-GR" sz="1600" b="0" i="0" dirty="0" err="1">
                <a:solidFill>
                  <a:srgbClr val="000000"/>
                </a:solidFill>
                <a:effectLst/>
                <a:latin typeface="proxima-nova"/>
              </a:rPr>
              <a:t>δούλῳ</a:t>
            </a:r>
            <a:r>
              <a:rPr lang="el-GR" sz="1600" b="0" i="0" dirty="0">
                <a:solidFill>
                  <a:srgbClr val="000000"/>
                </a:solidFill>
                <a:effectLst/>
                <a:latin typeface="proxima-nova"/>
              </a:rPr>
              <a:t> </a:t>
            </a:r>
            <a:r>
              <a:rPr lang="el-GR" sz="1600" b="0" i="0" dirty="0" err="1">
                <a:solidFill>
                  <a:srgbClr val="000000"/>
                </a:solidFill>
                <a:effectLst/>
                <a:latin typeface="proxima-nova"/>
              </a:rPr>
              <a:t>Θεοδώρῳ</a:t>
            </a:r>
            <a:r>
              <a:rPr lang="el-GR" sz="1600" b="0" i="0" dirty="0">
                <a:solidFill>
                  <a:srgbClr val="000000"/>
                </a:solidFill>
                <a:effectLst/>
                <a:latin typeface="proxima-nova"/>
              </a:rPr>
              <a:t> </a:t>
            </a:r>
            <a:r>
              <a:rPr lang="el-GR" sz="1600" b="0" i="0" dirty="0" err="1">
                <a:solidFill>
                  <a:srgbClr val="000000"/>
                </a:solidFill>
                <a:effectLst/>
                <a:latin typeface="proxima-nova"/>
              </a:rPr>
              <a:t>πρωτοσπαθαρίῳ</a:t>
            </a:r>
            <a:r>
              <a:rPr lang="el-GR" sz="1600" b="0" i="0" dirty="0">
                <a:solidFill>
                  <a:srgbClr val="000000"/>
                </a:solidFill>
                <a:effectLst/>
                <a:latin typeface="proxima-nova"/>
              </a:rPr>
              <a:t> </a:t>
            </a:r>
            <a:r>
              <a:rPr lang="el-GR" sz="1600" b="0" i="0" dirty="0" err="1">
                <a:solidFill>
                  <a:srgbClr val="000000"/>
                </a:solidFill>
                <a:effectLst/>
                <a:latin typeface="proxima-nova"/>
              </a:rPr>
              <a:t>καὶ</a:t>
            </a:r>
            <a:r>
              <a:rPr lang="el-GR" sz="1600" b="0" i="0" dirty="0">
                <a:solidFill>
                  <a:srgbClr val="000000"/>
                </a:solidFill>
                <a:effectLst/>
                <a:latin typeface="proxima-nova"/>
              </a:rPr>
              <a:t> </a:t>
            </a:r>
            <a:r>
              <a:rPr lang="el-GR" sz="1600" b="0" i="0" dirty="0" err="1">
                <a:solidFill>
                  <a:srgbClr val="000000"/>
                </a:solidFill>
                <a:effectLst/>
                <a:latin typeface="proxima-nova"/>
              </a:rPr>
              <a:t>κριτῇ</a:t>
            </a:r>
            <a:r>
              <a:rPr lang="el-GR" sz="1600" b="0" i="0" dirty="0">
                <a:solidFill>
                  <a:srgbClr val="000000"/>
                </a:solidFill>
                <a:effectLst/>
                <a:latin typeface="proxima-nova"/>
              </a:rPr>
              <a:t> </a:t>
            </a:r>
            <a:r>
              <a:rPr lang="el-GR" sz="1600" b="0" i="0" dirty="0" err="1">
                <a:solidFill>
                  <a:srgbClr val="000000"/>
                </a:solidFill>
                <a:effectLst/>
                <a:latin typeface="proxima-nova"/>
              </a:rPr>
              <a:t>τῶν</a:t>
            </a:r>
            <a:r>
              <a:rPr lang="el-GR" sz="1600" b="0" i="0" dirty="0">
                <a:solidFill>
                  <a:srgbClr val="000000"/>
                </a:solidFill>
                <a:effectLst/>
                <a:latin typeface="proxima-nova"/>
              </a:rPr>
              <a:t> </a:t>
            </a:r>
            <a:r>
              <a:rPr lang="el-GR" sz="1600" b="0" i="0" dirty="0" err="1">
                <a:solidFill>
                  <a:srgbClr val="000000"/>
                </a:solidFill>
                <a:effectLst/>
                <a:latin typeface="proxima-nova"/>
              </a:rPr>
              <a:t>Ἀρμενιακῶν</a:t>
            </a:r>
            <a:r>
              <a:rPr lang="el-GR" sz="1600" b="0" i="0" dirty="0">
                <a:solidFill>
                  <a:srgbClr val="000000"/>
                </a:solidFill>
                <a:effectLst/>
                <a:latin typeface="proxima-nova"/>
              </a:rPr>
              <a:t> </a:t>
            </a:r>
            <a:r>
              <a:rPr lang="el-GR" sz="1600" b="0" i="0" dirty="0" err="1">
                <a:solidFill>
                  <a:srgbClr val="000000"/>
                </a:solidFill>
                <a:effectLst/>
                <a:latin typeface="proxima-nova"/>
              </a:rPr>
              <a:t>τῷ</a:t>
            </a:r>
            <a:r>
              <a:rPr lang="el-GR" sz="1600" b="0" i="0" dirty="0">
                <a:solidFill>
                  <a:srgbClr val="000000"/>
                </a:solidFill>
                <a:effectLst/>
                <a:latin typeface="proxima-nova"/>
              </a:rPr>
              <a:t> </a:t>
            </a:r>
            <a:r>
              <a:rPr lang="el-GR" sz="1600" b="0" i="0" dirty="0" err="1">
                <a:solidFill>
                  <a:srgbClr val="000000"/>
                </a:solidFill>
                <a:effectLst/>
                <a:latin typeface="proxima-nova"/>
              </a:rPr>
              <a:t>Πρωτεύοντι</a:t>
            </a:r>
            <a:r>
              <a:rPr lang="el-GR" sz="1600" b="0" i="0" dirty="0">
                <a:solidFill>
                  <a:srgbClr val="000000"/>
                </a:solidFill>
                <a:effectLst/>
                <a:latin typeface="proxima-nova"/>
              </a:rPr>
              <a:t>.</a:t>
            </a:r>
            <a:endParaRPr lang="en-US" sz="1600" b="0" i="0" dirty="0">
              <a:solidFill>
                <a:srgbClr val="000000"/>
              </a:solidFill>
              <a:effectLst/>
              <a:latin typeface="proxima-nova"/>
            </a:endParaRPr>
          </a:p>
          <a:p>
            <a:pPr algn="l"/>
            <a:endParaRPr lang="el-GR" sz="1600" b="0" i="0" dirty="0">
              <a:solidFill>
                <a:srgbClr val="000000"/>
              </a:solidFill>
              <a:effectLst/>
              <a:latin typeface="proxima-nova"/>
            </a:endParaRPr>
          </a:p>
          <a:p>
            <a:pPr algn="l"/>
            <a:r>
              <a:rPr lang="en-US" sz="1600" b="0" i="0" dirty="0">
                <a:solidFill>
                  <a:srgbClr val="000000"/>
                </a:solidFill>
                <a:effectLst/>
                <a:latin typeface="proxima-nova"/>
              </a:rPr>
              <a:t>Mother of God, help your servant Theodore </a:t>
            </a:r>
            <a:r>
              <a:rPr lang="en-US" sz="1600" b="0" i="0" dirty="0" err="1">
                <a:solidFill>
                  <a:srgbClr val="000000"/>
                </a:solidFill>
                <a:effectLst/>
                <a:latin typeface="proxima-nova"/>
              </a:rPr>
              <a:t>Proteuon</a:t>
            </a:r>
            <a:r>
              <a:rPr lang="en-US" sz="1600" b="0" i="0" dirty="0">
                <a:solidFill>
                  <a:srgbClr val="000000"/>
                </a:solidFill>
                <a:effectLst/>
                <a:latin typeface="proxima-nova"/>
              </a:rPr>
              <a:t>, </a:t>
            </a:r>
            <a:r>
              <a:rPr lang="en-US" sz="1600" b="0" i="0" dirty="0" err="1">
                <a:solidFill>
                  <a:srgbClr val="000000"/>
                </a:solidFill>
                <a:effectLst/>
                <a:latin typeface="proxima-nova"/>
              </a:rPr>
              <a:t>protospatharios</a:t>
            </a:r>
            <a:r>
              <a:rPr lang="en-US" sz="1600" b="0" i="0" dirty="0">
                <a:solidFill>
                  <a:srgbClr val="000000"/>
                </a:solidFill>
                <a:effectLst/>
                <a:latin typeface="proxima-nova"/>
              </a:rPr>
              <a:t> and judge of the </a:t>
            </a:r>
            <a:r>
              <a:rPr lang="en-US" sz="1600" b="0" i="0" dirty="0" err="1">
                <a:solidFill>
                  <a:srgbClr val="000000"/>
                </a:solidFill>
                <a:effectLst/>
                <a:latin typeface="proxima-nova"/>
              </a:rPr>
              <a:t>Armeniakoi</a:t>
            </a:r>
            <a:r>
              <a:rPr lang="en-US" sz="1600" b="0" i="0" dirty="0">
                <a:solidFill>
                  <a:srgbClr val="000000"/>
                </a:solidFill>
                <a:effectLst/>
                <a:latin typeface="proxima-nova"/>
              </a:rPr>
              <a:t>.</a:t>
            </a:r>
          </a:p>
          <a:p>
            <a:pPr algn="l"/>
            <a:endParaRPr lang="en-US" sz="1600" dirty="0">
              <a:solidFill>
                <a:srgbClr val="000000"/>
              </a:solidFill>
              <a:latin typeface="proxima-nova"/>
            </a:endParaRPr>
          </a:p>
          <a:p>
            <a:endParaRPr lang="en-US" sz="1600" dirty="0"/>
          </a:p>
        </p:txBody>
      </p:sp>
      <p:pic>
        <p:nvPicPr>
          <p:cNvPr id="8" name="Picture 7">
            <a:extLst>
              <a:ext uri="{FF2B5EF4-FFF2-40B4-BE49-F238E27FC236}">
                <a16:creationId xmlns:a16="http://schemas.microsoft.com/office/drawing/2014/main" id="{3D9EF3C1-2A57-6653-F15D-3E8230AC0629}"/>
              </a:ext>
            </a:extLst>
          </p:cNvPr>
          <p:cNvPicPr>
            <a:picLocks noChangeAspect="1"/>
          </p:cNvPicPr>
          <p:nvPr/>
        </p:nvPicPr>
        <p:blipFill>
          <a:blip r:embed="rId3"/>
          <a:stretch>
            <a:fillRect/>
          </a:stretch>
        </p:blipFill>
        <p:spPr>
          <a:xfrm>
            <a:off x="3310229" y="402303"/>
            <a:ext cx="2388796" cy="2267741"/>
          </a:xfrm>
          <a:prstGeom prst="rect">
            <a:avLst/>
          </a:prstGeom>
        </p:spPr>
      </p:pic>
      <p:pic>
        <p:nvPicPr>
          <p:cNvPr id="9" name="Picture 8">
            <a:extLst>
              <a:ext uri="{FF2B5EF4-FFF2-40B4-BE49-F238E27FC236}">
                <a16:creationId xmlns:a16="http://schemas.microsoft.com/office/drawing/2014/main" id="{CC2EA229-E00A-F7E8-3D44-43FE17A67262}"/>
              </a:ext>
            </a:extLst>
          </p:cNvPr>
          <p:cNvPicPr>
            <a:picLocks noChangeAspect="1"/>
          </p:cNvPicPr>
          <p:nvPr/>
        </p:nvPicPr>
        <p:blipFill>
          <a:blip r:embed="rId4"/>
          <a:stretch>
            <a:fillRect/>
          </a:stretch>
        </p:blipFill>
        <p:spPr>
          <a:xfrm>
            <a:off x="626614" y="402303"/>
            <a:ext cx="2393291" cy="2267741"/>
          </a:xfrm>
          <a:prstGeom prst="rect">
            <a:avLst/>
          </a:prstGeom>
        </p:spPr>
      </p:pic>
    </p:spTree>
    <p:extLst>
      <p:ext uri="{BB962C8B-B14F-4D97-AF65-F5344CB8AC3E}">
        <p14:creationId xmlns:p14="http://schemas.microsoft.com/office/powerpoint/2010/main" val="3661403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8977B4-C8FF-CA7E-6814-51CB59206332}"/>
              </a:ext>
            </a:extLst>
          </p:cNvPr>
          <p:cNvPicPr>
            <a:picLocks noChangeAspect="1"/>
          </p:cNvPicPr>
          <p:nvPr/>
        </p:nvPicPr>
        <p:blipFill>
          <a:blip r:embed="rId2"/>
          <a:stretch>
            <a:fillRect/>
          </a:stretch>
        </p:blipFill>
        <p:spPr>
          <a:xfrm>
            <a:off x="1247174" y="228600"/>
            <a:ext cx="9697653" cy="6400800"/>
          </a:xfrm>
          <a:prstGeom prst="rect">
            <a:avLst/>
          </a:prstGeom>
        </p:spPr>
      </p:pic>
    </p:spTree>
    <p:extLst>
      <p:ext uri="{BB962C8B-B14F-4D97-AF65-F5344CB8AC3E}">
        <p14:creationId xmlns:p14="http://schemas.microsoft.com/office/powerpoint/2010/main" val="3154602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9B5022-D439-52F0-5E30-DD19F139F7F7}"/>
              </a:ext>
            </a:extLst>
          </p:cNvPr>
          <p:cNvPicPr>
            <a:picLocks noChangeAspect="1"/>
          </p:cNvPicPr>
          <p:nvPr/>
        </p:nvPicPr>
        <p:blipFill>
          <a:blip r:embed="rId2"/>
          <a:stretch>
            <a:fillRect/>
          </a:stretch>
        </p:blipFill>
        <p:spPr>
          <a:xfrm>
            <a:off x="1215831" y="228600"/>
            <a:ext cx="9760337" cy="6400800"/>
          </a:xfrm>
          <a:prstGeom prst="rect">
            <a:avLst/>
          </a:prstGeom>
        </p:spPr>
      </p:pic>
    </p:spTree>
    <p:extLst>
      <p:ext uri="{BB962C8B-B14F-4D97-AF65-F5344CB8AC3E}">
        <p14:creationId xmlns:p14="http://schemas.microsoft.com/office/powerpoint/2010/main" val="63151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7B5BA5-4AA8-C103-05D7-BC2DD27C5A9C}"/>
              </a:ext>
            </a:extLst>
          </p:cNvPr>
          <p:cNvPicPr>
            <a:picLocks noChangeAspect="1"/>
          </p:cNvPicPr>
          <p:nvPr/>
        </p:nvPicPr>
        <p:blipFill>
          <a:blip r:embed="rId2"/>
          <a:stretch>
            <a:fillRect/>
          </a:stretch>
        </p:blipFill>
        <p:spPr>
          <a:xfrm>
            <a:off x="1256051" y="228600"/>
            <a:ext cx="9679899" cy="6400800"/>
          </a:xfrm>
          <a:prstGeom prst="rect">
            <a:avLst/>
          </a:prstGeom>
        </p:spPr>
      </p:pic>
    </p:spTree>
    <p:extLst>
      <p:ext uri="{BB962C8B-B14F-4D97-AF65-F5344CB8AC3E}">
        <p14:creationId xmlns:p14="http://schemas.microsoft.com/office/powerpoint/2010/main" val="3108507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B4381D-727C-8EFD-A257-53E4E4127DF8}"/>
              </a:ext>
            </a:extLst>
          </p:cNvPr>
          <p:cNvPicPr>
            <a:picLocks noChangeAspect="1"/>
          </p:cNvPicPr>
          <p:nvPr/>
        </p:nvPicPr>
        <p:blipFill>
          <a:blip r:embed="rId2"/>
          <a:stretch>
            <a:fillRect/>
          </a:stretch>
        </p:blipFill>
        <p:spPr>
          <a:xfrm>
            <a:off x="1229277" y="228600"/>
            <a:ext cx="9733449" cy="6400800"/>
          </a:xfrm>
          <a:prstGeom prst="rect">
            <a:avLst/>
          </a:prstGeom>
        </p:spPr>
      </p:pic>
      <p:grpSp>
        <p:nvGrpSpPr>
          <p:cNvPr id="19" name="Group 18">
            <a:extLst>
              <a:ext uri="{FF2B5EF4-FFF2-40B4-BE49-F238E27FC236}">
                <a16:creationId xmlns:a16="http://schemas.microsoft.com/office/drawing/2014/main" id="{A9992D4D-508D-7238-B9B3-ECD87B6FE1BB}"/>
              </a:ext>
            </a:extLst>
          </p:cNvPr>
          <p:cNvGrpSpPr/>
          <p:nvPr/>
        </p:nvGrpSpPr>
        <p:grpSpPr>
          <a:xfrm>
            <a:off x="4998720" y="717787"/>
            <a:ext cx="5624456" cy="646331"/>
            <a:chOff x="4998720" y="717787"/>
            <a:chExt cx="5624456" cy="646331"/>
          </a:xfrm>
        </p:grpSpPr>
        <p:cxnSp>
          <p:nvCxnSpPr>
            <p:cNvPr id="4" name="Straight Arrow Connector 3">
              <a:extLst>
                <a:ext uri="{FF2B5EF4-FFF2-40B4-BE49-F238E27FC236}">
                  <a16:creationId xmlns:a16="http://schemas.microsoft.com/office/drawing/2014/main" id="{135F97FD-2B2C-4C19-E8E7-CB6B7011EA41}"/>
                </a:ext>
              </a:extLst>
            </p:cNvPr>
            <p:cNvCxnSpPr>
              <a:cxnSpLocks/>
            </p:cNvCxnSpPr>
            <p:nvPr/>
          </p:nvCxnSpPr>
          <p:spPr>
            <a:xfrm flipH="1">
              <a:off x="4998720" y="965200"/>
              <a:ext cx="3327798" cy="0"/>
            </a:xfrm>
            <a:prstGeom prst="straightConnector1">
              <a:avLst/>
            </a:prstGeom>
            <a:ln>
              <a:solidFill>
                <a:srgbClr val="78674E">
                  <a:alpha val="75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EF8D342-95B8-B09A-983A-75619F2E694C}"/>
                </a:ext>
              </a:extLst>
            </p:cNvPr>
            <p:cNvCxnSpPr>
              <a:cxnSpLocks/>
            </p:cNvCxnSpPr>
            <p:nvPr/>
          </p:nvCxnSpPr>
          <p:spPr>
            <a:xfrm flipH="1">
              <a:off x="6421120" y="1188720"/>
              <a:ext cx="1905398" cy="0"/>
            </a:xfrm>
            <a:prstGeom prst="straightConnector1">
              <a:avLst/>
            </a:prstGeom>
            <a:ln>
              <a:solidFill>
                <a:srgbClr val="78674E">
                  <a:alpha val="75000"/>
                </a:srgb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AD2FC97-CE95-0EFF-83D5-9650C1B54C7C}"/>
                </a:ext>
              </a:extLst>
            </p:cNvPr>
            <p:cNvSpPr txBox="1"/>
            <p:nvPr/>
          </p:nvSpPr>
          <p:spPr>
            <a:xfrm>
              <a:off x="8326519" y="717787"/>
              <a:ext cx="2296657" cy="646331"/>
            </a:xfrm>
            <a:prstGeom prst="rect">
              <a:avLst/>
            </a:prstGeom>
            <a:noFill/>
            <a:ln>
              <a:solidFill>
                <a:srgbClr val="78674E">
                  <a:alpha val="50000"/>
                </a:srgbClr>
              </a:solidFill>
            </a:ln>
          </p:spPr>
          <p:txBody>
            <a:bodyPr wrap="square" rtlCol="0">
              <a:spAutoFit/>
            </a:bodyPr>
            <a:lstStyle/>
            <a:p>
              <a:r>
                <a:rPr lang="en-US" dirty="0"/>
                <a:t>60% likely to pull same type as last draw</a:t>
              </a:r>
            </a:p>
          </p:txBody>
        </p:sp>
      </p:grpSp>
      <p:grpSp>
        <p:nvGrpSpPr>
          <p:cNvPr id="20" name="Group 19">
            <a:extLst>
              <a:ext uri="{FF2B5EF4-FFF2-40B4-BE49-F238E27FC236}">
                <a16:creationId xmlns:a16="http://schemas.microsoft.com/office/drawing/2014/main" id="{8301AD3F-5AA7-5C99-AE59-E5AB4080C88E}"/>
              </a:ext>
            </a:extLst>
          </p:cNvPr>
          <p:cNvGrpSpPr/>
          <p:nvPr/>
        </p:nvGrpSpPr>
        <p:grpSpPr>
          <a:xfrm>
            <a:off x="7153835" y="2475467"/>
            <a:ext cx="3697044" cy="1558651"/>
            <a:chOff x="7153835" y="2475467"/>
            <a:chExt cx="3697044" cy="1558651"/>
          </a:xfrm>
        </p:grpSpPr>
        <p:sp>
          <p:nvSpPr>
            <p:cNvPr id="10" name="TextBox 9">
              <a:extLst>
                <a:ext uri="{FF2B5EF4-FFF2-40B4-BE49-F238E27FC236}">
                  <a16:creationId xmlns:a16="http://schemas.microsoft.com/office/drawing/2014/main" id="{AF799911-7AE4-87D6-2703-599F05D526E2}"/>
                </a:ext>
              </a:extLst>
            </p:cNvPr>
            <p:cNvSpPr txBox="1"/>
            <p:nvPr/>
          </p:nvSpPr>
          <p:spPr>
            <a:xfrm>
              <a:off x="8326518" y="2475467"/>
              <a:ext cx="2524361" cy="646331"/>
            </a:xfrm>
            <a:prstGeom prst="rect">
              <a:avLst/>
            </a:prstGeom>
            <a:noFill/>
            <a:ln>
              <a:solidFill>
                <a:srgbClr val="78674E">
                  <a:alpha val="50000"/>
                </a:srgbClr>
              </a:solidFill>
            </a:ln>
          </p:spPr>
          <p:txBody>
            <a:bodyPr wrap="square" rtlCol="0">
              <a:spAutoFit/>
            </a:bodyPr>
            <a:lstStyle/>
            <a:p>
              <a:r>
                <a:rPr lang="en-US" dirty="0"/>
                <a:t>25% likely to pull same type as last draw</a:t>
              </a:r>
            </a:p>
          </p:txBody>
        </p:sp>
        <p:cxnSp>
          <p:nvCxnSpPr>
            <p:cNvPr id="11" name="Straight Arrow Connector 10">
              <a:extLst>
                <a:ext uri="{FF2B5EF4-FFF2-40B4-BE49-F238E27FC236}">
                  <a16:creationId xmlns:a16="http://schemas.microsoft.com/office/drawing/2014/main" id="{8E9B2449-97A1-0DEB-2744-3289B5579E43}"/>
                </a:ext>
              </a:extLst>
            </p:cNvPr>
            <p:cNvCxnSpPr>
              <a:cxnSpLocks/>
              <a:stCxn id="10" idx="1"/>
            </p:cNvCxnSpPr>
            <p:nvPr/>
          </p:nvCxnSpPr>
          <p:spPr>
            <a:xfrm flipH="1">
              <a:off x="7153835" y="2798633"/>
              <a:ext cx="1172683" cy="1235485"/>
            </a:xfrm>
            <a:prstGeom prst="straightConnector1">
              <a:avLst/>
            </a:prstGeom>
            <a:ln>
              <a:solidFill>
                <a:srgbClr val="78674E">
                  <a:alpha val="75000"/>
                </a:srgbClr>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EB966659-E9DB-C915-0DCA-CA78AE9B0690}"/>
              </a:ext>
            </a:extLst>
          </p:cNvPr>
          <p:cNvPicPr>
            <a:picLocks noChangeAspect="1"/>
          </p:cNvPicPr>
          <p:nvPr/>
        </p:nvPicPr>
        <p:blipFill>
          <a:blip r:embed="rId3"/>
          <a:stretch>
            <a:fillRect/>
          </a:stretch>
        </p:blipFill>
        <p:spPr>
          <a:xfrm>
            <a:off x="1897284" y="6386848"/>
            <a:ext cx="8953596" cy="301467"/>
          </a:xfrm>
          <a:prstGeom prst="rect">
            <a:avLst/>
          </a:prstGeom>
        </p:spPr>
      </p:pic>
    </p:spTree>
    <p:extLst>
      <p:ext uri="{BB962C8B-B14F-4D97-AF65-F5344CB8AC3E}">
        <p14:creationId xmlns:p14="http://schemas.microsoft.com/office/powerpoint/2010/main" val="341947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2FF412-957D-41D2-58ED-5DDFE54B903D}"/>
              </a:ext>
            </a:extLst>
          </p:cNvPr>
          <p:cNvPicPr>
            <a:picLocks noChangeAspect="1"/>
          </p:cNvPicPr>
          <p:nvPr/>
        </p:nvPicPr>
        <p:blipFill>
          <a:blip r:embed="rId2"/>
          <a:stretch>
            <a:fillRect/>
          </a:stretch>
        </p:blipFill>
        <p:spPr>
          <a:xfrm>
            <a:off x="1291029" y="228600"/>
            <a:ext cx="9609945" cy="6400800"/>
          </a:xfrm>
          <a:prstGeom prst="rect">
            <a:avLst/>
          </a:prstGeom>
        </p:spPr>
      </p:pic>
    </p:spTree>
    <p:extLst>
      <p:ext uri="{BB962C8B-B14F-4D97-AF65-F5344CB8AC3E}">
        <p14:creationId xmlns:p14="http://schemas.microsoft.com/office/powerpoint/2010/main" val="1031551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27999</TotalTime>
  <Words>718</Words>
  <Application>Microsoft Macintosh PowerPoint</Application>
  <PresentationFormat>Widescreen</PresentationFormat>
  <Paragraphs>52</Paragraphs>
  <Slides>21</Slides>
  <Notes>1</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athenarubyweb</vt:lpstr>
      <vt:lpstr>Calibri</vt:lpstr>
      <vt:lpstr>Calibri Light</vt:lpstr>
      <vt:lpstr>inherit</vt:lpstr>
      <vt:lpstr>josefin-sans</vt:lpstr>
      <vt:lpstr>NeueHaas</vt:lpstr>
      <vt:lpstr>proxima nova extrabold</vt:lpstr>
      <vt:lpstr>proxima-nova</vt:lpstr>
      <vt:lpstr>Roboto</vt:lpstr>
      <vt:lpstr>Office Theme</vt:lpstr>
      <vt:lpstr>PowerPoint Presentation</vt:lpstr>
      <vt:lpstr>”Say What?” Searching for Cultural Conformity and Diversity Using Byzantine Seals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East Germans Favored English Names More than West Germans!</vt:lpstr>
      <vt:lpstr>PowerPoint Presentation</vt:lpstr>
      <vt:lpstr>PowerPoint Presentation</vt:lpstr>
      <vt:lpstr>PowerPoint Presentation</vt:lpstr>
      <vt:lpstr>PowerPoint Presentation</vt:lpstr>
      <vt:lpstr>PowerPoint Presentation</vt:lpstr>
      <vt:lpstr>PowerPoint Presentation</vt:lpstr>
      <vt:lpstr>Questions/Comments/Data</vt:lpstr>
      <vt:lpstr>PowerPoint Presentation</vt:lpstr>
      <vt:lpstr>One more thing!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Albert</dc:creator>
  <cp:lastModifiedBy>Paul Albert</cp:lastModifiedBy>
  <cp:revision>8</cp:revision>
  <dcterms:created xsi:type="dcterms:W3CDTF">2023-02-28T20:40:52Z</dcterms:created>
  <dcterms:modified xsi:type="dcterms:W3CDTF">2023-05-09T20:05:51Z</dcterms:modified>
</cp:coreProperties>
</file>